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31"/>
  </p:notesMasterIdLst>
  <p:sldIdLst>
    <p:sldId id="257" r:id="rId2"/>
    <p:sldId id="258" r:id="rId3"/>
    <p:sldId id="263" r:id="rId4"/>
    <p:sldId id="260" r:id="rId5"/>
    <p:sldId id="261" r:id="rId6"/>
    <p:sldId id="262" r:id="rId7"/>
    <p:sldId id="267" r:id="rId8"/>
    <p:sldId id="265" r:id="rId9"/>
    <p:sldId id="266" r:id="rId10"/>
    <p:sldId id="268" r:id="rId11"/>
    <p:sldId id="270" r:id="rId12"/>
    <p:sldId id="271" r:id="rId13"/>
    <p:sldId id="274" r:id="rId14"/>
    <p:sldId id="273" r:id="rId15"/>
    <p:sldId id="275" r:id="rId16"/>
    <p:sldId id="276" r:id="rId17"/>
    <p:sldId id="272" r:id="rId18"/>
    <p:sldId id="280" r:id="rId19"/>
    <p:sldId id="278" r:id="rId20"/>
    <p:sldId id="269" r:id="rId21"/>
    <p:sldId id="281" r:id="rId22"/>
    <p:sldId id="282" r:id="rId23"/>
    <p:sldId id="283" r:id="rId24"/>
    <p:sldId id="284" r:id="rId25"/>
    <p:sldId id="285" r:id="rId26"/>
    <p:sldId id="279" r:id="rId27"/>
    <p:sldId id="286" r:id="rId28"/>
    <p:sldId id="287" r:id="rId29"/>
    <p:sldId id="288" r:id="rId30"/>
  </p:sldIdLst>
  <p:sldSz cx="9144000" cy="6858000" type="screen4x3"/>
  <p:notesSz cx="6858000" cy="9144000"/>
  <p:defaultTextStyle>
    <a:defPPr>
      <a:defRPr lang="en-US"/>
    </a:defPPr>
    <a:lvl1pPr algn="l" rtl="0" eaLnBrk="0" fontAlgn="base" hangingPunct="0">
      <a:spcBef>
        <a:spcPct val="0"/>
      </a:spcBef>
      <a:spcAft>
        <a:spcPct val="0"/>
      </a:spcAft>
      <a:defRPr sz="2200" kern="1200">
        <a:solidFill>
          <a:schemeClr val="tx1"/>
        </a:solidFill>
        <a:latin typeface="Arial" charset="0"/>
        <a:ea typeface="ＭＳ Ｐゴシック" pitchFamily="8" charset="-128"/>
        <a:cs typeface="+mn-cs"/>
      </a:defRPr>
    </a:lvl1pPr>
    <a:lvl2pPr marL="457200" algn="l" rtl="0" eaLnBrk="0" fontAlgn="base" hangingPunct="0">
      <a:spcBef>
        <a:spcPct val="0"/>
      </a:spcBef>
      <a:spcAft>
        <a:spcPct val="0"/>
      </a:spcAft>
      <a:defRPr sz="2200" kern="1200">
        <a:solidFill>
          <a:schemeClr val="tx1"/>
        </a:solidFill>
        <a:latin typeface="Arial" charset="0"/>
        <a:ea typeface="ＭＳ Ｐゴシック" pitchFamily="8" charset="-128"/>
        <a:cs typeface="+mn-cs"/>
      </a:defRPr>
    </a:lvl2pPr>
    <a:lvl3pPr marL="914400" algn="l" rtl="0" eaLnBrk="0" fontAlgn="base" hangingPunct="0">
      <a:spcBef>
        <a:spcPct val="0"/>
      </a:spcBef>
      <a:spcAft>
        <a:spcPct val="0"/>
      </a:spcAft>
      <a:defRPr sz="2200" kern="1200">
        <a:solidFill>
          <a:schemeClr val="tx1"/>
        </a:solidFill>
        <a:latin typeface="Arial" charset="0"/>
        <a:ea typeface="ＭＳ Ｐゴシック" pitchFamily="8" charset="-128"/>
        <a:cs typeface="+mn-cs"/>
      </a:defRPr>
    </a:lvl3pPr>
    <a:lvl4pPr marL="1371600" algn="l" rtl="0" eaLnBrk="0" fontAlgn="base" hangingPunct="0">
      <a:spcBef>
        <a:spcPct val="0"/>
      </a:spcBef>
      <a:spcAft>
        <a:spcPct val="0"/>
      </a:spcAft>
      <a:defRPr sz="2200" kern="1200">
        <a:solidFill>
          <a:schemeClr val="tx1"/>
        </a:solidFill>
        <a:latin typeface="Arial" charset="0"/>
        <a:ea typeface="ＭＳ Ｐゴシック" pitchFamily="8" charset="-128"/>
        <a:cs typeface="+mn-cs"/>
      </a:defRPr>
    </a:lvl4pPr>
    <a:lvl5pPr marL="1828800" algn="l" rtl="0" eaLnBrk="0" fontAlgn="base" hangingPunct="0">
      <a:spcBef>
        <a:spcPct val="0"/>
      </a:spcBef>
      <a:spcAft>
        <a:spcPct val="0"/>
      </a:spcAft>
      <a:defRPr sz="2200" kern="1200">
        <a:solidFill>
          <a:schemeClr val="tx1"/>
        </a:solidFill>
        <a:latin typeface="Arial" charset="0"/>
        <a:ea typeface="ＭＳ Ｐゴシック" pitchFamily="8" charset="-128"/>
        <a:cs typeface="+mn-cs"/>
      </a:defRPr>
    </a:lvl5pPr>
    <a:lvl6pPr marL="2286000" algn="l" defTabSz="914400" rtl="0" eaLnBrk="1" latinLnBrk="0" hangingPunct="1">
      <a:defRPr sz="2200" kern="1200">
        <a:solidFill>
          <a:schemeClr val="tx1"/>
        </a:solidFill>
        <a:latin typeface="Arial" charset="0"/>
        <a:ea typeface="ＭＳ Ｐゴシック" pitchFamily="8" charset="-128"/>
        <a:cs typeface="+mn-cs"/>
      </a:defRPr>
    </a:lvl6pPr>
    <a:lvl7pPr marL="2743200" algn="l" defTabSz="914400" rtl="0" eaLnBrk="1" latinLnBrk="0" hangingPunct="1">
      <a:defRPr sz="2200" kern="1200">
        <a:solidFill>
          <a:schemeClr val="tx1"/>
        </a:solidFill>
        <a:latin typeface="Arial" charset="0"/>
        <a:ea typeface="ＭＳ Ｐゴシック" pitchFamily="8" charset="-128"/>
        <a:cs typeface="+mn-cs"/>
      </a:defRPr>
    </a:lvl7pPr>
    <a:lvl8pPr marL="3200400" algn="l" defTabSz="914400" rtl="0" eaLnBrk="1" latinLnBrk="0" hangingPunct="1">
      <a:defRPr sz="2200" kern="1200">
        <a:solidFill>
          <a:schemeClr val="tx1"/>
        </a:solidFill>
        <a:latin typeface="Arial" charset="0"/>
        <a:ea typeface="ＭＳ Ｐゴシック" pitchFamily="8" charset="-128"/>
        <a:cs typeface="+mn-cs"/>
      </a:defRPr>
    </a:lvl8pPr>
    <a:lvl9pPr marL="3657600" algn="l" defTabSz="914400" rtl="0" eaLnBrk="1" latinLnBrk="0" hangingPunct="1">
      <a:defRPr sz="2200" kern="1200">
        <a:solidFill>
          <a:schemeClr val="tx1"/>
        </a:solidFill>
        <a:latin typeface="Arial" charset="0"/>
        <a:ea typeface="ＭＳ Ｐゴシック" pitchFamily="8"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18" autoAdjust="0"/>
    <p:restoredTop sz="69091" autoAdjust="0"/>
  </p:normalViewPr>
  <p:slideViewPr>
    <p:cSldViewPr>
      <p:cViewPr varScale="1">
        <p:scale>
          <a:sx n="71" d="100"/>
          <a:sy n="71" d="100"/>
        </p:scale>
        <p:origin x="-167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6148"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611B107B-4979-4891-8863-B539941041F0}"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ＭＳ Ｐゴシック" pitchFamily="8"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8"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8"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8"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60DABB-57FE-4E9C-9E14-ABC065B8E155}" type="slidenum">
              <a:rPr lang="en-US"/>
              <a:pPr/>
              <a:t>1</a:t>
            </a:fld>
            <a:endParaRPr lang="en-US"/>
          </a:p>
        </p:txBody>
      </p:sp>
      <p:sp>
        <p:nvSpPr>
          <p:cNvPr id="18434" name="Rectangle 2"/>
          <p:cNvSpPr>
            <a:spLocks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093387-053F-408D-9072-99B07AC51336}" type="slidenum">
              <a:rPr lang="en-US"/>
              <a:pPr/>
              <a:t>10</a:t>
            </a:fld>
            <a:endParaRPr lang="en-US"/>
          </a:p>
        </p:txBody>
      </p:sp>
      <p:sp>
        <p:nvSpPr>
          <p:cNvPr id="40962" name="Rectangle 2"/>
          <p:cNvSpPr>
            <a:spLocks noChangeArrowheads="1" noTextEdit="1"/>
          </p:cNvSpPr>
          <p:nvPr>
            <p:ph type="sldImg"/>
          </p:nvPr>
        </p:nvSpPr>
        <p:spPr>
          <a:ln/>
        </p:spPr>
      </p:sp>
      <p:sp>
        <p:nvSpPr>
          <p:cNvPr id="40963" name="Rectangle 3"/>
          <p:cNvSpPr>
            <a:spLocks noGrp="1" noChangeArrowheads="1"/>
          </p:cNvSpPr>
          <p:nvPr>
            <p:ph type="body" idx="1"/>
          </p:nvPr>
        </p:nvSpPr>
        <p:spPr/>
        <p:txBody>
          <a:bodyPr/>
          <a:lstStyle/>
          <a:p>
            <a:pPr>
              <a:buFontTx/>
              <a:buChar char="•"/>
            </a:pPr>
            <a:r>
              <a:rPr lang="en-US">
                <a:latin typeface="Helvetica" pitchFamily="8" charset="0"/>
              </a:rPr>
              <a:t>The atmospheric composition on Earth is largely governed by the by-products of the life that it sustains. </a:t>
            </a:r>
          </a:p>
          <a:p>
            <a:pPr>
              <a:buFontTx/>
              <a:buChar char="•"/>
            </a:pPr>
            <a:r>
              <a:rPr lang="en-US">
                <a:latin typeface="Helvetica" pitchFamily="8" charset="0"/>
              </a:rPr>
              <a:t>Earth's atmosphere consists principally of a roughly 78:20 ratio of nitrogen and oxygen, plus substantial water vapor (gas), with a minor proportion of carbon dioxide. There are traces of hydrogen, and of argon, helium and other "noble" gases (and of volatile pollutants).</a:t>
            </a:r>
          </a:p>
          <a:p>
            <a:pPr>
              <a:buFontTx/>
              <a:buChar char="•"/>
            </a:pPr>
            <a:endParaRPr lang="en-US">
              <a:latin typeface="Helvetica" pitchFamily="8" charset="0"/>
            </a:endParaRPr>
          </a:p>
          <a:p>
            <a:pPr>
              <a:buFontTx/>
              <a:buChar char="•"/>
            </a:pPr>
            <a:r>
              <a:rPr lang="en-US">
                <a:latin typeface="Helvetica" pitchFamily="8" charset="0"/>
              </a:rPr>
              <a:t>The role of the Earth</a:t>
            </a:r>
            <a:r>
              <a:rPr lang="en-US">
                <a:latin typeface="Arial"/>
              </a:rPr>
              <a:t>’</a:t>
            </a:r>
            <a:r>
              <a:rPr lang="en-US">
                <a:latin typeface="Helvetica" pitchFamily="8" charset="0"/>
              </a:rPr>
              <a:t>s atmosphere is varied.</a:t>
            </a:r>
          </a:p>
          <a:p>
            <a:pPr>
              <a:buFontTx/>
              <a:buChar char="•"/>
            </a:pPr>
            <a:r>
              <a:rPr lang="en-US">
                <a:latin typeface="Helvetica" pitchFamily="8" charset="0"/>
              </a:rPr>
              <a:t>It</a:t>
            </a:r>
            <a:r>
              <a:rPr lang="en-US">
                <a:latin typeface="Arial"/>
              </a:rPr>
              <a:t>’</a:t>
            </a:r>
            <a:r>
              <a:rPr lang="en-US">
                <a:latin typeface="Helvetica" pitchFamily="8" charset="0"/>
              </a:rPr>
              <a:t>s the environment for most of its biological activity</a:t>
            </a:r>
          </a:p>
          <a:p>
            <a:pPr>
              <a:buFontTx/>
              <a:buChar char="•"/>
            </a:pPr>
            <a:r>
              <a:rPr lang="en-US">
                <a:latin typeface="Helvetica" pitchFamily="8" charset="0"/>
              </a:rPr>
              <a:t> The atmosphere (as we have seen) exerts considerable influence on the weather and climate and also ocean circulation.</a:t>
            </a:r>
          </a:p>
          <a:p>
            <a:pPr>
              <a:buFontTx/>
              <a:buChar char="•"/>
            </a:pPr>
            <a:r>
              <a:rPr lang="en-US">
                <a:latin typeface="Helvetica" pitchFamily="8" charset="0"/>
              </a:rPr>
              <a:t>The atmosphere protects earth's </a:t>
            </a:r>
            <a:r>
              <a:rPr lang="en-US">
                <a:solidFill>
                  <a:srgbClr val="003399"/>
                </a:solidFill>
                <a:latin typeface="Helvetica" pitchFamily="8" charset="0"/>
              </a:rPr>
              <a:t>life</a:t>
            </a:r>
            <a:r>
              <a:rPr lang="en-US">
                <a:latin typeface="Helvetica" pitchFamily="8" charset="0"/>
              </a:rPr>
              <a:t> forms from harmful radiation and cosmic debris. </a:t>
            </a:r>
          </a:p>
          <a:p>
            <a:pPr>
              <a:buFontTx/>
              <a:buChar char="•"/>
            </a:pPr>
            <a:r>
              <a:rPr lang="en-US">
                <a:latin typeface="Helvetica" pitchFamily="8" charset="0"/>
              </a:rPr>
              <a:t>The </a:t>
            </a:r>
            <a:r>
              <a:rPr lang="en-US">
                <a:solidFill>
                  <a:srgbClr val="003399"/>
                </a:solidFill>
                <a:latin typeface="Helvetica" pitchFamily="8" charset="0"/>
              </a:rPr>
              <a:t>ozone layer</a:t>
            </a:r>
            <a:r>
              <a:rPr lang="en-US">
                <a:latin typeface="Helvetica" pitchFamily="8" charset="0"/>
              </a:rPr>
              <a:t> within the atmosphere also protects the earth from the sun's harmful ultraviolet rays. </a:t>
            </a:r>
          </a:p>
          <a:p>
            <a:pPr>
              <a:buFontTx/>
              <a:buChar char="•"/>
            </a:pPr>
            <a:r>
              <a:rPr lang="en-US">
                <a:latin typeface="Helvetica" pitchFamily="8" charset="0"/>
              </a:rPr>
              <a:t>The atmosphere, more specifically the thermosphere and mesosphere cause meteors that hit it to burn up from the heat generated by air friction.</a:t>
            </a:r>
          </a:p>
          <a:p>
            <a:pPr>
              <a:buFontTx/>
              <a:buChar char="•"/>
            </a:pPr>
            <a:r>
              <a:rPr lang="en-US"/>
              <a:t>Importantly, if the Earth did not have an atmosphere the average global temperature would be 30 degrees Celsius below what it is today! (Presenter: this leads into the next slide on the Greenhouse Effect….)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A0879-B6EB-4975-B668-9157E453663A}" type="slidenum">
              <a:rPr lang="en-US"/>
              <a:pPr/>
              <a:t>11</a:t>
            </a:fld>
            <a:endParaRPr lang="en-US"/>
          </a:p>
        </p:txBody>
      </p:sp>
      <p:sp>
        <p:nvSpPr>
          <p:cNvPr id="39938"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939"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a:buFontTx/>
              <a:buChar char="•"/>
            </a:pPr>
            <a:r>
              <a:rPr lang="en-US">
                <a:latin typeface="Helvetica" pitchFamily="8" charset="0"/>
              </a:rPr>
              <a:t>The Earth receives energy from the Sun in the form of </a:t>
            </a:r>
            <a:r>
              <a:rPr lang="en-US">
                <a:solidFill>
                  <a:srgbClr val="5A3696"/>
                </a:solidFill>
                <a:latin typeface="Helvetica" pitchFamily="8" charset="0"/>
              </a:rPr>
              <a:t>radiation</a:t>
            </a:r>
            <a:r>
              <a:rPr lang="en-US">
                <a:latin typeface="Helvetica" pitchFamily="8" charset="0"/>
              </a:rPr>
              <a:t>. </a:t>
            </a:r>
          </a:p>
          <a:p>
            <a:pPr>
              <a:buFontTx/>
              <a:buChar char="•"/>
            </a:pPr>
            <a:r>
              <a:rPr lang="en-US">
                <a:latin typeface="Helvetica" pitchFamily="8" charset="0"/>
              </a:rPr>
              <a:t>The Earth reflects about 30% of the incoming solar radiation. The remaining 70% is absorbed, warming the land, atmosphere and oceans. </a:t>
            </a:r>
          </a:p>
          <a:p>
            <a:pPr>
              <a:buFontTx/>
              <a:buChar char="•"/>
            </a:pPr>
            <a:r>
              <a:rPr lang="en-US">
                <a:latin typeface="Helvetica" pitchFamily="8" charset="0"/>
              </a:rPr>
              <a:t>For the Earth's temperature to be in </a:t>
            </a:r>
            <a:r>
              <a:rPr lang="en-US">
                <a:solidFill>
                  <a:srgbClr val="002BB8"/>
                </a:solidFill>
                <a:latin typeface="Helvetica" pitchFamily="8" charset="0"/>
              </a:rPr>
              <a:t>equilibrium</a:t>
            </a:r>
            <a:r>
              <a:rPr lang="en-US">
                <a:latin typeface="Helvetica" pitchFamily="8" charset="0"/>
              </a:rPr>
              <a:t> so that the Earth does not rapidly heat or cool, this absorbed </a:t>
            </a:r>
            <a:r>
              <a:rPr lang="en-US">
                <a:solidFill>
                  <a:srgbClr val="5A3696"/>
                </a:solidFill>
                <a:latin typeface="Helvetica" pitchFamily="8" charset="0"/>
              </a:rPr>
              <a:t>solar radiation</a:t>
            </a:r>
            <a:r>
              <a:rPr lang="en-US">
                <a:latin typeface="Helvetica" pitchFamily="8" charset="0"/>
              </a:rPr>
              <a:t> must be very nearly balanced by energy radiated back to space in the </a:t>
            </a:r>
            <a:r>
              <a:rPr lang="en-US">
                <a:solidFill>
                  <a:srgbClr val="002BB8"/>
                </a:solidFill>
                <a:latin typeface="Helvetica" pitchFamily="8" charset="0"/>
              </a:rPr>
              <a:t>infrared</a:t>
            </a:r>
            <a:r>
              <a:rPr lang="en-US">
                <a:latin typeface="Helvetica" pitchFamily="8" charset="0"/>
              </a:rPr>
              <a:t> wavelengths.</a:t>
            </a:r>
          </a:p>
          <a:p>
            <a:pPr>
              <a:buFontTx/>
              <a:buChar char="•"/>
            </a:pPr>
            <a:r>
              <a:rPr lang="en-US">
                <a:latin typeface="Helvetica" pitchFamily="8" charset="0"/>
              </a:rPr>
              <a:t>The figure on the left shows the </a:t>
            </a:r>
            <a:r>
              <a:rPr lang="en-US">
                <a:solidFill>
                  <a:srgbClr val="338833"/>
                </a:solidFill>
                <a:latin typeface="Helvetica" pitchFamily="8" charset="0"/>
              </a:rPr>
              <a:t>absorption bands</a:t>
            </a:r>
            <a:r>
              <a:rPr lang="en-US">
                <a:latin typeface="Helvetica" pitchFamily="8" charset="0"/>
              </a:rPr>
              <a:t> in the </a:t>
            </a:r>
            <a:r>
              <a:rPr lang="en-US">
                <a:solidFill>
                  <a:srgbClr val="338833"/>
                </a:solidFill>
                <a:latin typeface="Helvetica" pitchFamily="8" charset="0"/>
              </a:rPr>
              <a:t>Earth's atmosphere</a:t>
            </a:r>
            <a:r>
              <a:rPr lang="en-US">
                <a:latin typeface="Helvetica" pitchFamily="8" charset="0"/>
              </a:rPr>
              <a:t> (middle panel), I.e. the wavelength spectrum (UV, IR, visible light) that is absorbed by the atmosphere, and the effect that this has on both </a:t>
            </a:r>
            <a:r>
              <a:rPr lang="en-US">
                <a:solidFill>
                  <a:srgbClr val="338833"/>
                </a:solidFill>
                <a:latin typeface="Helvetica" pitchFamily="8" charset="0"/>
              </a:rPr>
              <a:t>solar radiation (energy from the sun)</a:t>
            </a:r>
            <a:r>
              <a:rPr lang="en-US">
                <a:latin typeface="Helvetica" pitchFamily="8" charset="0"/>
              </a:rPr>
              <a:t> and upgoing </a:t>
            </a:r>
            <a:r>
              <a:rPr lang="en-US">
                <a:solidFill>
                  <a:srgbClr val="338833"/>
                </a:solidFill>
                <a:latin typeface="Helvetica" pitchFamily="8" charset="0"/>
              </a:rPr>
              <a:t>thermal radiation (energy reflected from the Earth)</a:t>
            </a:r>
            <a:r>
              <a:rPr lang="en-US">
                <a:latin typeface="Helvetica" pitchFamily="8" charset="0"/>
              </a:rPr>
              <a:t> (top panel). </a:t>
            </a:r>
          </a:p>
          <a:p>
            <a:pPr>
              <a:buFontTx/>
              <a:buChar char="•"/>
            </a:pPr>
            <a:r>
              <a:rPr lang="en-US">
                <a:latin typeface="Helvetica" pitchFamily="8" charset="0"/>
              </a:rPr>
              <a:t>Individual absorption spectrum for major </a:t>
            </a:r>
            <a:r>
              <a:rPr lang="en-US">
                <a:solidFill>
                  <a:srgbClr val="338833"/>
                </a:solidFill>
                <a:latin typeface="Helvetica" pitchFamily="8" charset="0"/>
              </a:rPr>
              <a:t>greenhouse gases are also shown.</a:t>
            </a:r>
          </a:p>
          <a:p>
            <a:pPr>
              <a:buFontTx/>
              <a:buChar char="•"/>
            </a:pPr>
            <a:r>
              <a:rPr lang="en-US">
                <a:solidFill>
                  <a:srgbClr val="338833"/>
                </a:solidFill>
                <a:latin typeface="Helvetica" pitchFamily="8" charset="0"/>
              </a:rPr>
              <a:t>You can see that high amounts of UV and IR wavelengths from the sun are absorbed by the atmosphere, whereas much of the visible light spectrum passes through (allowing us to see!). Of the up-going thermal radiation (blue) a budget of IR wavelengths pass through the atmosphere to be lost to space. </a:t>
            </a:r>
          </a:p>
          <a:p>
            <a:pPr>
              <a:buFontTx/>
              <a:buChar char="•"/>
            </a:pPr>
            <a:endParaRPr lang="en-US">
              <a:latin typeface="Helvetica" pitchFamily="8" charset="0"/>
            </a:endParaRPr>
          </a:p>
          <a:p>
            <a:pPr>
              <a:buFontTx/>
              <a:buChar char="•"/>
            </a:pPr>
            <a:r>
              <a:rPr lang="en-US">
                <a:latin typeface="Helvetica" pitchFamily="8" charset="0"/>
              </a:rPr>
              <a:t>The figure on the right is a simplified, schematic representation of the flows of </a:t>
            </a:r>
            <a:r>
              <a:rPr lang="en-US">
                <a:solidFill>
                  <a:srgbClr val="338833"/>
                </a:solidFill>
                <a:latin typeface="Helvetica" pitchFamily="8" charset="0"/>
              </a:rPr>
              <a:t>energy</a:t>
            </a:r>
            <a:r>
              <a:rPr lang="en-US">
                <a:latin typeface="Helvetica" pitchFamily="8" charset="0"/>
              </a:rPr>
              <a:t> between </a:t>
            </a:r>
            <a:r>
              <a:rPr lang="en-US">
                <a:solidFill>
                  <a:srgbClr val="338833"/>
                </a:solidFill>
                <a:latin typeface="Helvetica" pitchFamily="8" charset="0"/>
              </a:rPr>
              <a:t>space</a:t>
            </a:r>
            <a:r>
              <a:rPr lang="en-US">
                <a:latin typeface="Helvetica" pitchFamily="8" charset="0"/>
              </a:rPr>
              <a:t>, the </a:t>
            </a:r>
            <a:r>
              <a:rPr lang="en-US">
                <a:solidFill>
                  <a:srgbClr val="338833"/>
                </a:solidFill>
                <a:latin typeface="Helvetica" pitchFamily="8" charset="0"/>
              </a:rPr>
              <a:t>atmosphere</a:t>
            </a:r>
            <a:r>
              <a:rPr lang="en-US">
                <a:latin typeface="Helvetica" pitchFamily="8" charset="0"/>
              </a:rPr>
              <a:t>, and the Earth's surface, showing how these flows combine to trap heat near the surface and create the </a:t>
            </a:r>
            <a:r>
              <a:rPr lang="en-US">
                <a:solidFill>
                  <a:srgbClr val="338833"/>
                </a:solidFill>
                <a:latin typeface="Helvetica" pitchFamily="8" charset="0"/>
              </a:rPr>
              <a:t>greenhouse effect</a:t>
            </a:r>
            <a:r>
              <a:rPr lang="en-US">
                <a:latin typeface="Helvetica" pitchFamily="8" charset="0"/>
              </a:rPr>
              <a:t>. </a:t>
            </a:r>
          </a:p>
          <a:p>
            <a:pPr>
              <a:buFontTx/>
              <a:buChar char="•"/>
            </a:pPr>
            <a:r>
              <a:rPr lang="en-US">
                <a:latin typeface="Helvetica" pitchFamily="8" charset="0"/>
              </a:rPr>
              <a:t>Energy exchanges are expressed in </a:t>
            </a:r>
            <a:r>
              <a:rPr lang="en-US">
                <a:solidFill>
                  <a:srgbClr val="338833"/>
                </a:solidFill>
                <a:latin typeface="Helvetica" pitchFamily="8" charset="0"/>
              </a:rPr>
              <a:t>watts</a:t>
            </a:r>
            <a:r>
              <a:rPr lang="en-US">
                <a:latin typeface="Helvetica" pitchFamily="8" charset="0"/>
              </a:rPr>
              <a:t> per square </a:t>
            </a:r>
            <a:r>
              <a:rPr lang="en-US">
                <a:solidFill>
                  <a:srgbClr val="338833"/>
                </a:solidFill>
                <a:latin typeface="Helvetica" pitchFamily="8" charset="0"/>
              </a:rPr>
              <a:t>meter</a:t>
            </a:r>
            <a:r>
              <a:rPr lang="en-US">
                <a:latin typeface="Helvetica" pitchFamily="8" charset="0"/>
              </a:rPr>
              <a:t> (W/m</a:t>
            </a:r>
            <a:r>
              <a:rPr lang="en-US" baseline="30000">
                <a:latin typeface="Helvetica" pitchFamily="8" charset="0"/>
              </a:rPr>
              <a:t>2</a:t>
            </a:r>
            <a:r>
              <a:rPr lang="en-US">
                <a:latin typeface="Helvetica" pitchFamily="8" charset="0"/>
              </a:rPr>
              <a:t>); values from Kiehl  and Trenberth (1997).</a:t>
            </a:r>
          </a:p>
          <a:p>
            <a:pPr>
              <a:buFontTx/>
              <a:buChar char="•"/>
            </a:pPr>
            <a:r>
              <a:rPr lang="en-US">
                <a:latin typeface="Helvetica" pitchFamily="8" charset="0"/>
              </a:rPr>
              <a:t>The </a:t>
            </a:r>
            <a:r>
              <a:rPr lang="en-US">
                <a:solidFill>
                  <a:srgbClr val="338833"/>
                </a:solidFill>
                <a:latin typeface="Helvetica" pitchFamily="8" charset="0"/>
              </a:rPr>
              <a:t>sun</a:t>
            </a:r>
            <a:r>
              <a:rPr lang="en-US">
                <a:latin typeface="Helvetica" pitchFamily="8" charset="0"/>
              </a:rPr>
              <a:t> provides an annual average of ~235 W/m</a:t>
            </a:r>
            <a:r>
              <a:rPr lang="en-US" baseline="30000">
                <a:latin typeface="Helvetica" pitchFamily="8" charset="0"/>
              </a:rPr>
              <a:t>2</a:t>
            </a:r>
            <a:r>
              <a:rPr lang="en-US">
                <a:latin typeface="Helvetica" pitchFamily="8" charset="0"/>
              </a:rPr>
              <a:t> of energy to the Earth</a:t>
            </a:r>
            <a:r>
              <a:rPr lang="en-US">
                <a:latin typeface="Arial"/>
              </a:rPr>
              <a:t>’</a:t>
            </a:r>
            <a:r>
              <a:rPr lang="en-US">
                <a:latin typeface="Helvetica" pitchFamily="8" charset="0"/>
              </a:rPr>
              <a:t>s surface. If this were the total heat received at the surface, then we would be expect to have an average global </a:t>
            </a:r>
            <a:r>
              <a:rPr lang="en-US">
                <a:solidFill>
                  <a:srgbClr val="338833"/>
                </a:solidFill>
                <a:latin typeface="Helvetica" pitchFamily="8" charset="0"/>
              </a:rPr>
              <a:t>temperature</a:t>
            </a:r>
            <a:r>
              <a:rPr lang="en-US">
                <a:latin typeface="Helvetica" pitchFamily="8" charset="0"/>
              </a:rPr>
              <a:t> of -18°C. Instead, the Earth's atmosphere recycles heat coming from the surface and delivers an additional 324 W/m</a:t>
            </a:r>
            <a:r>
              <a:rPr lang="en-US" baseline="30000">
                <a:latin typeface="Helvetica" pitchFamily="8" charset="0"/>
              </a:rPr>
              <a:t>2</a:t>
            </a:r>
            <a:r>
              <a:rPr lang="en-US">
                <a:latin typeface="Helvetica" pitchFamily="8" charset="0"/>
              </a:rPr>
              <a:t>, which results in an average surface temperature of roughly +14 ° C.</a:t>
            </a:r>
          </a:p>
          <a:p>
            <a:pPr>
              <a:buFontTx/>
              <a:buChar char="•"/>
            </a:pPr>
            <a:r>
              <a:rPr lang="en-US">
                <a:latin typeface="Helvetica" pitchFamily="8" charset="0"/>
              </a:rPr>
              <a:t>Of the surface heat captured by the atmosphere, more than 75% can be attributed to the action of </a:t>
            </a:r>
            <a:r>
              <a:rPr lang="en-US">
                <a:solidFill>
                  <a:srgbClr val="338833"/>
                </a:solidFill>
                <a:latin typeface="Helvetica" pitchFamily="8" charset="0"/>
              </a:rPr>
              <a:t>greenhouse gases (carbon dioxide, methane, nitrous oxide etc.)</a:t>
            </a:r>
            <a:r>
              <a:rPr lang="en-US">
                <a:latin typeface="Helvetica" pitchFamily="8" charset="0"/>
              </a:rPr>
              <a:t> that absorb </a:t>
            </a:r>
            <a:r>
              <a:rPr lang="en-US">
                <a:solidFill>
                  <a:srgbClr val="338833"/>
                </a:solidFill>
                <a:latin typeface="Helvetica" pitchFamily="8" charset="0"/>
              </a:rPr>
              <a:t>thermal radiation (the up-going energy</a:t>
            </a:r>
            <a:r>
              <a:rPr lang="en-US">
                <a:latin typeface="Helvetica" pitchFamily="8" charset="0"/>
              </a:rPr>
              <a:t> emitted by the Earth's surface). </a:t>
            </a:r>
          </a:p>
          <a:p>
            <a:pPr>
              <a:buFontTx/>
              <a:buChar char="•"/>
            </a:pPr>
            <a:r>
              <a:rPr lang="en-US">
                <a:latin typeface="Helvetica" pitchFamily="8" charset="0"/>
              </a:rPr>
              <a:t>The atmosphere in turn transfers the energy it receives both into space (38%) and back to the Earth's surface (62%), where the amount transferred in each direction depends on the thermal and density structure of the atmosphere.</a:t>
            </a:r>
          </a:p>
          <a:p>
            <a:pPr>
              <a:buFontTx/>
              <a:buChar char="•"/>
            </a:pPr>
            <a:r>
              <a:rPr lang="en-US">
                <a:latin typeface="Helvetica" pitchFamily="8" charset="0"/>
              </a:rPr>
              <a:t>This process by which energy is recycled in the atmosphere to warm the Earth's surface is known as the greenhouse effect and is an essential piece of Earth's </a:t>
            </a:r>
            <a:r>
              <a:rPr lang="en-US">
                <a:solidFill>
                  <a:srgbClr val="338833"/>
                </a:solidFill>
                <a:latin typeface="Helvetica" pitchFamily="8" charset="0"/>
              </a:rPr>
              <a:t>climate</a:t>
            </a:r>
            <a:r>
              <a:rPr lang="en-US">
                <a:latin typeface="Helvetica" pitchFamily="8" charset="0"/>
              </a:rPr>
              <a:t>. </a:t>
            </a:r>
          </a:p>
          <a:p>
            <a:pPr>
              <a:buFontTx/>
              <a:buChar char="•"/>
            </a:pPr>
            <a:r>
              <a:rPr lang="en-US">
                <a:latin typeface="Helvetica" pitchFamily="8" charset="0"/>
              </a:rPr>
              <a:t>Under stable conditions, the total amount of energy entering the system from solar radiation will be exactly the same as the amount being radiated into space, thus allowing the Earth maintain a constant average temperature over time. However, recent measurements indicate that the Earth is presently absorbing 0.85 </a:t>
            </a:r>
            <a:r>
              <a:rPr lang="en-US" altLang="en-US">
                <a:latin typeface="Helvetica" pitchFamily="8" charset="0"/>
              </a:rPr>
              <a:t>-</a:t>
            </a:r>
            <a:r>
              <a:rPr lang="en-US">
                <a:latin typeface="Helvetica" pitchFamily="8" charset="0"/>
              </a:rPr>
              <a:t> 0.15 W/m</a:t>
            </a:r>
            <a:r>
              <a:rPr lang="en-US" baseline="30000">
                <a:latin typeface="Helvetica" pitchFamily="8" charset="0"/>
              </a:rPr>
              <a:t>2</a:t>
            </a:r>
            <a:r>
              <a:rPr lang="en-US">
                <a:latin typeface="Helvetica" pitchFamily="8" charset="0"/>
              </a:rPr>
              <a:t> more than it emits into space (Hansen et al. 2005). This increase, associated with </a:t>
            </a:r>
            <a:r>
              <a:rPr lang="en-US">
                <a:solidFill>
                  <a:srgbClr val="338833"/>
                </a:solidFill>
                <a:latin typeface="Helvetica" pitchFamily="8" charset="0"/>
              </a:rPr>
              <a:t>global warming</a:t>
            </a:r>
            <a:r>
              <a:rPr lang="en-US">
                <a:latin typeface="Helvetica" pitchFamily="8" charset="0"/>
              </a:rPr>
              <a:t>, is believed to have been caused by the </a:t>
            </a:r>
            <a:r>
              <a:rPr lang="en-US">
                <a:solidFill>
                  <a:srgbClr val="002BB8"/>
                </a:solidFill>
                <a:latin typeface="Helvetica" pitchFamily="8" charset="0"/>
              </a:rPr>
              <a:t>recent increase in greenhouse gas concentrations</a:t>
            </a:r>
            <a:r>
              <a:rPr lang="en-US">
                <a:latin typeface="Helvetica" pitchFamily="8" charset="0"/>
              </a:rPr>
              <a:t>.</a:t>
            </a:r>
          </a:p>
          <a:p>
            <a:pPr>
              <a:buFontTx/>
              <a:buChar char="•"/>
            </a:pPr>
            <a:endParaRPr lang="en-US">
              <a:latin typeface="Helvetica" pitchFamily="8" charset="0"/>
            </a:endParaRPr>
          </a:p>
          <a:p>
            <a:r>
              <a:rPr lang="en-US">
                <a:latin typeface="Helvetica" pitchFamily="8" charset="0"/>
              </a:rPr>
              <a:t>References:</a:t>
            </a:r>
          </a:p>
          <a:p>
            <a:pPr>
              <a:buFontTx/>
              <a:buChar char="•"/>
            </a:pPr>
            <a:r>
              <a:rPr lang="en-US">
                <a:latin typeface="Helvetica" pitchFamily="8" charset="0"/>
              </a:rPr>
              <a:t>Kiehl, J. T. and Trenberth, K. E. (1997). "Earth's Annual Global Mean Energy Budget". </a:t>
            </a:r>
            <a:r>
              <a:rPr lang="en-US" i="1"/>
              <a:t>Bulletin of the American Meteorological Association</a:t>
            </a:r>
            <a:r>
              <a:rPr lang="en-US">
                <a:latin typeface="Helvetica" pitchFamily="8" charset="0"/>
              </a:rPr>
              <a:t> </a:t>
            </a:r>
            <a:r>
              <a:rPr lang="en-US" b="1"/>
              <a:t>78</a:t>
            </a:r>
            <a:r>
              <a:rPr lang="en-US">
                <a:latin typeface="Helvetica" pitchFamily="8" charset="0"/>
              </a:rPr>
              <a:t>: 197-208.</a:t>
            </a:r>
          </a:p>
          <a:p>
            <a:pPr>
              <a:buFontTx/>
              <a:buChar char="•"/>
            </a:pPr>
            <a:r>
              <a:rPr lang="en-US">
                <a:latin typeface="Helvetica" pitchFamily="8" charset="0"/>
              </a:rPr>
              <a:t>Hansen, J., et al. (2005). "Earth's Energy Imbalance: Confirmation and Implications". </a:t>
            </a:r>
            <a:r>
              <a:rPr lang="en-US" i="1"/>
              <a:t>Science</a:t>
            </a:r>
            <a:r>
              <a:rPr lang="en-US">
                <a:latin typeface="Helvetica" pitchFamily="8" charset="0"/>
              </a:rPr>
              <a:t> </a:t>
            </a:r>
            <a:r>
              <a:rPr lang="en-US" b="1"/>
              <a:t>308</a:t>
            </a:r>
            <a:r>
              <a:rPr lang="en-US">
                <a:latin typeface="Helvetica" pitchFamily="8" charset="0"/>
              </a:rPr>
              <a:t> (5727): 1431-1435.</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2261E1-FA9F-4B94-97AB-91A3AB5826BA}" type="slidenum">
              <a:rPr lang="en-US"/>
              <a:pPr/>
              <a:t>12</a:t>
            </a:fld>
            <a:endParaRPr lang="en-US"/>
          </a:p>
        </p:txBody>
      </p:sp>
      <p:sp>
        <p:nvSpPr>
          <p:cNvPr id="4301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3011"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t>We know a lot about the modern climate systems and the effects we witness today.</a:t>
            </a:r>
          </a:p>
          <a:p>
            <a:r>
              <a:rPr lang="en-US"/>
              <a:t>However, if we want to know if the climate is changing we need to know what it was like in the past….</a:t>
            </a:r>
          </a:p>
          <a:p>
            <a:endParaRPr lang="en-US"/>
          </a:p>
          <a:p>
            <a:r>
              <a:rPr lang="en-US"/>
              <a:t>How do we learn what the past climate was like?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F811ED-EB2D-4CE7-9A78-6F858F79F135}" type="slidenum">
              <a:rPr lang="en-US"/>
              <a:pPr/>
              <a:t>13</a:t>
            </a:fld>
            <a:endParaRPr lang="en-US"/>
          </a:p>
        </p:txBody>
      </p:sp>
      <p:sp>
        <p:nvSpPr>
          <p:cNvPr id="4813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8131"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a:buFontTx/>
              <a:buChar char="•"/>
            </a:pPr>
            <a:r>
              <a:rPr lang="en-US"/>
              <a:t>A record of past local environmental conditions may be preserved in early rock art and sculpture.</a:t>
            </a:r>
          </a:p>
          <a:p>
            <a:endParaRPr lang="en-US"/>
          </a:p>
          <a:p>
            <a:pPr>
              <a:buFontTx/>
              <a:buChar char="•"/>
            </a:pPr>
            <a:r>
              <a:rPr lang="en-US"/>
              <a:t>For example, rock paintings from </a:t>
            </a:r>
            <a:r>
              <a:rPr lang="de-DE" sz="1400">
                <a:latin typeface="Comic Sans MS" pitchFamily="8" charset="0"/>
              </a:rPr>
              <a:t>Tassili N´Ajjer in Algeria show that the region in Neolithic times was moist and fertile, with abundant water and wildlife. </a:t>
            </a:r>
            <a:r>
              <a:rPr lang="en-US">
                <a:latin typeface="Helvetica" pitchFamily="8" charset="0"/>
              </a:rPr>
              <a:t>The art depicts herds of cattle, large wild animals including crocodiles, and human activities such as hunting and dancing.</a:t>
            </a:r>
            <a:r>
              <a:rPr lang="de-DE" sz="1400">
                <a:latin typeface="Comic Sans MS" pitchFamily="8" charset="0"/>
              </a:rPr>
              <a:t> </a:t>
            </a:r>
          </a:p>
          <a:p>
            <a:pPr>
              <a:buFontTx/>
              <a:buChar char="•"/>
            </a:pPr>
            <a:r>
              <a:rPr lang="de-DE" sz="1400">
                <a:latin typeface="Comic Sans MS" pitchFamily="8" charset="0"/>
              </a:rPr>
              <a:t>This area now hosts a sandstone mountain range located in a desert.</a:t>
            </a:r>
          </a:p>
          <a:p>
            <a:pPr>
              <a:buFontTx/>
              <a:buChar char="•"/>
            </a:pPr>
            <a:r>
              <a:rPr lang="en-US">
                <a:solidFill>
                  <a:srgbClr val="111111"/>
                </a:solidFill>
                <a:latin typeface="Verdana" pitchFamily="8" charset="0"/>
              </a:rPr>
              <a:t>More than 15,000 drawings and engravings record the climatic changes, the animal migrations and the evolution of human life on the edge of the Sahara from 6000 B.C. to the first centuries of the present era.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B7EC8D-03B9-4DC1-B426-99377F2C12B2}" type="slidenum">
              <a:rPr lang="en-US"/>
              <a:pPr/>
              <a:t>14</a:t>
            </a:fld>
            <a:endParaRPr lang="en-US"/>
          </a:p>
        </p:txBody>
      </p:sp>
      <p:sp>
        <p:nvSpPr>
          <p:cNvPr id="46082"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6083"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a:buFontTx/>
              <a:buChar char="•"/>
            </a:pPr>
            <a:r>
              <a:rPr lang="en-US"/>
              <a:t>Geomorphology </a:t>
            </a:r>
            <a:r>
              <a:rPr lang="en-US">
                <a:latin typeface="Helvetica" pitchFamily="8" charset="0"/>
              </a:rPr>
              <a:t>is the study of </a:t>
            </a:r>
            <a:r>
              <a:rPr lang="en-US">
                <a:solidFill>
                  <a:srgbClr val="002BB8"/>
                </a:solidFill>
                <a:latin typeface="Helvetica" pitchFamily="8" charset="0"/>
              </a:rPr>
              <a:t>landforms</a:t>
            </a:r>
            <a:r>
              <a:rPr lang="en-US">
                <a:latin typeface="Helvetica" pitchFamily="8" charset="0"/>
              </a:rPr>
              <a:t>, including their origin and evolution, and the processes that shape them.</a:t>
            </a:r>
          </a:p>
          <a:p>
            <a:pPr>
              <a:buFontTx/>
              <a:buChar char="•"/>
            </a:pPr>
            <a:endParaRPr lang="en-US">
              <a:latin typeface="Helvetica" pitchFamily="8" charset="0"/>
            </a:endParaRPr>
          </a:p>
          <a:p>
            <a:pPr>
              <a:buFontTx/>
              <a:buChar char="•"/>
            </a:pPr>
            <a:r>
              <a:rPr lang="en-US">
                <a:latin typeface="Helvetica" pitchFamily="8" charset="0"/>
              </a:rPr>
              <a:t>Studying of surface features such as valleys, mountains, river beds, ancient dune and lake deposits can tell you what the environment was like in the past.</a:t>
            </a:r>
          </a:p>
          <a:p>
            <a:pPr>
              <a:buFontTx/>
              <a:buChar char="•"/>
            </a:pPr>
            <a:endParaRPr lang="en-US">
              <a:latin typeface="Helvetica" pitchFamily="8" charset="0"/>
            </a:endParaRPr>
          </a:p>
          <a:p>
            <a:pPr>
              <a:buFontTx/>
              <a:buChar char="•"/>
            </a:pPr>
            <a:r>
              <a:rPr lang="en-US">
                <a:latin typeface="Helvetica" pitchFamily="8" charset="0"/>
              </a:rPr>
              <a:t>For example, the Lake District in North West England has many valleys shaped like a </a:t>
            </a:r>
            <a:r>
              <a:rPr lang="en-US">
                <a:latin typeface="Arial"/>
              </a:rPr>
              <a:t>“</a:t>
            </a:r>
            <a:r>
              <a:rPr lang="en-US">
                <a:latin typeface="Helvetica" pitchFamily="8" charset="0"/>
              </a:rPr>
              <a:t>U</a:t>
            </a:r>
            <a:r>
              <a:rPr lang="en-US">
                <a:latin typeface="Arial"/>
              </a:rPr>
              <a:t>”</a:t>
            </a:r>
            <a:r>
              <a:rPr lang="en-US">
                <a:latin typeface="Helvetica" pitchFamily="8" charset="0"/>
              </a:rPr>
              <a:t>. They have flat bottoms and steep sides. (As opposed to River Valleys that are typically </a:t>
            </a:r>
            <a:r>
              <a:rPr lang="en-US">
                <a:latin typeface="Arial"/>
              </a:rPr>
              <a:t>“</a:t>
            </a:r>
            <a:r>
              <a:rPr lang="en-US">
                <a:latin typeface="Helvetica" pitchFamily="8" charset="0"/>
              </a:rPr>
              <a:t>V</a:t>
            </a:r>
            <a:r>
              <a:rPr lang="en-US">
                <a:latin typeface="Arial"/>
              </a:rPr>
              <a:t>”</a:t>
            </a:r>
            <a:r>
              <a:rPr lang="en-US">
                <a:latin typeface="Helvetica" pitchFamily="8" charset="0"/>
              </a:rPr>
              <a:t> shaped).</a:t>
            </a:r>
          </a:p>
          <a:p>
            <a:pPr>
              <a:buFontTx/>
              <a:buChar char="•"/>
            </a:pPr>
            <a:r>
              <a:rPr lang="en-US">
                <a:latin typeface="Helvetica" pitchFamily="8" charset="0"/>
              </a:rPr>
              <a:t>These were formed by the passage of glaciers that carved their way through the landscape. There are no glaciers there today but from the physical features they left behind we can tell that the area was once covered in ice.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AA83DE-977A-45D7-A129-5562BBBAB071}" type="slidenum">
              <a:rPr lang="en-US"/>
              <a:pPr/>
              <a:t>15</a:t>
            </a:fld>
            <a:endParaRPr lang="en-US"/>
          </a:p>
        </p:txBody>
      </p:sp>
      <p:sp>
        <p:nvSpPr>
          <p:cNvPr id="50178"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0179"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a:buFontTx/>
              <a:buChar char="•"/>
            </a:pPr>
            <a:r>
              <a:rPr lang="en-US"/>
              <a:t>The Geological record can tell us a lot about past climates.</a:t>
            </a:r>
          </a:p>
          <a:p>
            <a:pPr>
              <a:buFontTx/>
              <a:buChar char="•"/>
            </a:pPr>
            <a:r>
              <a:rPr lang="en-US"/>
              <a:t>Fossils of plants and animals can provide evidence of what the past ecosystem was like. </a:t>
            </a:r>
          </a:p>
          <a:p>
            <a:pPr lvl="2">
              <a:buFontTx/>
              <a:buChar char="•"/>
            </a:pPr>
            <a:r>
              <a:rPr lang="en-US"/>
              <a:t>For example, fossils of plants and animals in Antarctica show that </a:t>
            </a:r>
            <a:r>
              <a:rPr lang="en-US">
                <a:latin typeface="Helvetica" pitchFamily="8" charset="0"/>
              </a:rPr>
              <a:t>during the Cambrian period Antarctica had a mild climate. West Antarctica was partially in the northern hemisphere,  and East Antarctica was at the equator, where sea-floor </a:t>
            </a:r>
            <a:r>
              <a:rPr lang="en-US">
                <a:solidFill>
                  <a:srgbClr val="002BB8"/>
                </a:solidFill>
                <a:latin typeface="Helvetica" pitchFamily="8" charset="0"/>
              </a:rPr>
              <a:t>invertebrates</a:t>
            </a:r>
            <a:r>
              <a:rPr lang="en-US">
                <a:latin typeface="Helvetica" pitchFamily="8" charset="0"/>
              </a:rPr>
              <a:t> and </a:t>
            </a:r>
            <a:r>
              <a:rPr lang="en-US">
                <a:solidFill>
                  <a:srgbClr val="002BB8"/>
                </a:solidFill>
                <a:latin typeface="Helvetica" pitchFamily="8" charset="0"/>
              </a:rPr>
              <a:t>trilobites</a:t>
            </a:r>
            <a:r>
              <a:rPr lang="en-US">
                <a:latin typeface="Helvetica" pitchFamily="8" charset="0"/>
              </a:rPr>
              <a:t> flourished in the tropical seas</a:t>
            </a:r>
          </a:p>
          <a:p>
            <a:pPr lvl="2">
              <a:buFontTx/>
              <a:buChar char="•"/>
            </a:pPr>
            <a:r>
              <a:rPr lang="en-US">
                <a:latin typeface="Helvetica" pitchFamily="8" charset="0"/>
              </a:rPr>
              <a:t>Fossils also show that during the </a:t>
            </a:r>
            <a:r>
              <a:rPr lang="en-US" b="1"/>
              <a:t>Mesozoic era (250-65 Mya), a</a:t>
            </a:r>
            <a:r>
              <a:rPr lang="en-US">
                <a:latin typeface="Helvetica" pitchFamily="8" charset="0"/>
              </a:rPr>
              <a:t>s a result of continued warming, the polar ice caps melted and the Antarctic Peninsula began to form. </a:t>
            </a:r>
            <a:r>
              <a:rPr lang="en-US">
                <a:solidFill>
                  <a:srgbClr val="002BB8"/>
                </a:solidFill>
                <a:latin typeface="Helvetica" pitchFamily="8" charset="0"/>
              </a:rPr>
              <a:t>Ginkgo</a:t>
            </a:r>
            <a:r>
              <a:rPr lang="en-US">
                <a:latin typeface="Helvetica" pitchFamily="8" charset="0"/>
              </a:rPr>
              <a:t> trees and </a:t>
            </a:r>
            <a:r>
              <a:rPr lang="en-US">
                <a:solidFill>
                  <a:srgbClr val="002BB8"/>
                </a:solidFill>
                <a:latin typeface="Helvetica" pitchFamily="8" charset="0"/>
              </a:rPr>
              <a:t>cycads</a:t>
            </a:r>
            <a:r>
              <a:rPr lang="en-US">
                <a:latin typeface="Helvetica" pitchFamily="8" charset="0"/>
              </a:rPr>
              <a:t> were plentiful during this period, as were large reptiles and dinosaurs, though only two Antarctic dinosaur species have been described to date.</a:t>
            </a:r>
            <a:endParaRPr lang="en-US"/>
          </a:p>
          <a:p>
            <a:pPr>
              <a:buFontTx/>
              <a:buChar char="•"/>
            </a:pPr>
            <a:r>
              <a:rPr lang="en-US"/>
              <a:t>Sediments are a good record of past environments. They can tell a geologist what type of environment deposited them, e.g. a beach, river, desert, ocean etc. And fossils preserved in the sediments will provide information about the biota.</a:t>
            </a:r>
          </a:p>
          <a:p>
            <a:pPr lvl="2">
              <a:buFontTx/>
              <a:buChar char="•"/>
            </a:pPr>
            <a:r>
              <a:rPr lang="en-US"/>
              <a:t>To sample sedimentary layers deep in the Earth scientists often have to drill for them. The right hand photos show an example of drill core recovered from the ocean floor in the Caribbean. Each dark and light layers represents progressively older sedimentary layers.</a:t>
            </a:r>
          </a:p>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DD43FB-DF11-49E1-8D37-B2BE7D01FEF0}" type="slidenum">
              <a:rPr lang="en-US"/>
              <a:pPr/>
              <a:t>16</a:t>
            </a:fld>
            <a:endParaRPr lang="en-US"/>
          </a:p>
        </p:txBody>
      </p:sp>
      <p:sp>
        <p:nvSpPr>
          <p:cNvPr id="52226"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2227"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a:buFontTx/>
              <a:buChar char="•"/>
            </a:pPr>
            <a:r>
              <a:rPr lang="en-US">
                <a:latin typeface="Helvetica" pitchFamily="8" charset="0"/>
              </a:rPr>
              <a:t>An </a:t>
            </a:r>
            <a:r>
              <a:rPr lang="en-US" b="1"/>
              <a:t>ice core</a:t>
            </a:r>
            <a:r>
              <a:rPr lang="en-US">
                <a:latin typeface="Helvetica" pitchFamily="8" charset="0"/>
              </a:rPr>
              <a:t> is a </a:t>
            </a:r>
            <a:r>
              <a:rPr lang="en-US">
                <a:solidFill>
                  <a:srgbClr val="002BB8"/>
                </a:solidFill>
                <a:latin typeface="Helvetica" pitchFamily="8" charset="0"/>
              </a:rPr>
              <a:t>core sample</a:t>
            </a:r>
            <a:r>
              <a:rPr lang="en-US">
                <a:latin typeface="Helvetica" pitchFamily="8" charset="0"/>
              </a:rPr>
              <a:t> from the accumulation of snow and ice over many years that have recrystallised and have trapped air bubbles from previous time periods. The composition of these ice cores, especially the presence of hydrogen and oxygen </a:t>
            </a:r>
            <a:r>
              <a:rPr lang="en-US">
                <a:solidFill>
                  <a:srgbClr val="002BB8"/>
                </a:solidFill>
                <a:latin typeface="Helvetica" pitchFamily="8" charset="0"/>
              </a:rPr>
              <a:t>isotopes</a:t>
            </a:r>
            <a:r>
              <a:rPr lang="en-US">
                <a:latin typeface="Helvetica" pitchFamily="8" charset="0"/>
              </a:rPr>
              <a:t>, provides scientists with a picture of the climate at the time.</a:t>
            </a:r>
          </a:p>
          <a:p>
            <a:pPr>
              <a:buFontTx/>
              <a:buChar char="•"/>
            </a:pPr>
            <a:r>
              <a:rPr lang="en-US">
                <a:latin typeface="Helvetica" pitchFamily="8" charset="0"/>
              </a:rPr>
              <a:t>Water molecules containing heavier isotopes exhibit a lower vapor pressure, when the temperature falls, the heavier water molecules will condense faster than the normal water molecules. The relative concentrations of the heavier isotopes in the condensate indicate the temperature of condensation at the time, allowing for ice cores to be used in global temperature reconstruction, I.e. by measuring the isotope ratios of the frozen water in the ice cores scientists can reconstruct what the temperature was when the water was frozen</a:t>
            </a:r>
          </a:p>
          <a:p>
            <a:pPr>
              <a:buFontTx/>
              <a:buChar char="•"/>
            </a:pPr>
            <a:r>
              <a:rPr lang="en-US">
                <a:latin typeface="Helvetica" pitchFamily="8" charset="0"/>
              </a:rPr>
              <a:t>In addition to the isotope concentration, the air bubbles trapped in the ice cores allow for measurement of the atmospheric concentrations of trace gases, including greenhouse gases carbon dioxide, methane, and nitrous oxide. </a:t>
            </a:r>
          </a:p>
          <a:p>
            <a:pPr>
              <a:buFontTx/>
              <a:buChar char="•"/>
            </a:pPr>
            <a:r>
              <a:rPr lang="en-US">
                <a:latin typeface="Helvetica" pitchFamily="8" charset="0"/>
              </a:rPr>
              <a:t>The bottom photograph shows a section of the </a:t>
            </a:r>
            <a:r>
              <a:rPr lang="en-US">
                <a:solidFill>
                  <a:srgbClr val="3366BB"/>
                </a:solidFill>
                <a:latin typeface="Helvetica" pitchFamily="8" charset="0"/>
              </a:rPr>
              <a:t>GISP2</a:t>
            </a:r>
            <a:r>
              <a:rPr lang="en-US">
                <a:latin typeface="Helvetica" pitchFamily="8" charset="0"/>
              </a:rPr>
              <a:t> </a:t>
            </a:r>
            <a:r>
              <a:rPr lang="en-US">
                <a:solidFill>
                  <a:srgbClr val="3366BB"/>
                </a:solidFill>
                <a:latin typeface="Helvetica" pitchFamily="8" charset="0"/>
              </a:rPr>
              <a:t>ice core</a:t>
            </a:r>
            <a:r>
              <a:rPr lang="en-US">
                <a:latin typeface="Helvetica" pitchFamily="8" charset="0"/>
              </a:rPr>
              <a:t> from 1837-1838 meters in which annual layers are clearly visible. The appearance of the dark and light layers results from differences in the size of snow crystals deposited in </a:t>
            </a:r>
            <a:r>
              <a:rPr lang="en-US">
                <a:solidFill>
                  <a:srgbClr val="3366BB"/>
                </a:solidFill>
                <a:latin typeface="Helvetica" pitchFamily="8" charset="0"/>
              </a:rPr>
              <a:t>winter </a:t>
            </a:r>
            <a:r>
              <a:rPr lang="en-US">
                <a:latin typeface="Helvetica" pitchFamily="8" charset="0"/>
              </a:rPr>
              <a:t>versus </a:t>
            </a:r>
            <a:r>
              <a:rPr lang="en-US">
                <a:solidFill>
                  <a:srgbClr val="3366BB"/>
                </a:solidFill>
                <a:latin typeface="Helvetica" pitchFamily="8" charset="0"/>
              </a:rPr>
              <a:t>summer</a:t>
            </a:r>
            <a:r>
              <a:rPr lang="en-US">
                <a:latin typeface="Helvetica" pitchFamily="8" charset="0"/>
              </a:rPr>
              <a:t> and resulting variations in the abundance and size of air bubbles trapped in the ice. Counting such layers has been used (in combination with other techniques) to reliably determine the age of the ice. In this case the ice was formed ~16250 years ago during the final stages of the last </a:t>
            </a:r>
            <a:r>
              <a:rPr lang="en-US">
                <a:solidFill>
                  <a:srgbClr val="3366BB"/>
                </a:solidFill>
                <a:latin typeface="Helvetica" pitchFamily="8" charset="0"/>
              </a:rPr>
              <a:t>ice age</a:t>
            </a:r>
            <a:r>
              <a:rPr lang="en-US">
                <a:latin typeface="Helvetica" pitchFamily="8" charset="0"/>
              </a:rPr>
              <a:t> and approximately 38 years are represented in the photo. </a:t>
            </a:r>
          </a:p>
          <a:p>
            <a:pPr>
              <a:buFontTx/>
              <a:buChar char="•"/>
            </a:pPr>
            <a:endParaRPr lang="en-US">
              <a:latin typeface="Helvetica" pitchFamily="8" charset="0"/>
            </a:endParaRPr>
          </a:p>
          <a:p>
            <a:pPr>
              <a:buFontTx/>
              <a:buChar char="•"/>
            </a:pPr>
            <a:r>
              <a:rPr lang="en-US">
                <a:latin typeface="Helvetica" pitchFamily="8" charset="0"/>
              </a:rPr>
              <a:t>Therefore, by analyzing the ice and the gases trapped within, scientists are able to learn about </a:t>
            </a:r>
            <a:r>
              <a:rPr lang="en-US">
                <a:solidFill>
                  <a:srgbClr val="3366BB"/>
                </a:solidFill>
                <a:latin typeface="Helvetica" pitchFamily="8" charset="0"/>
              </a:rPr>
              <a:t>past climate</a:t>
            </a:r>
            <a:r>
              <a:rPr lang="en-US">
                <a:latin typeface="Helvetica" pitchFamily="8" charset="0"/>
              </a:rPr>
              <a:t> conditions.</a:t>
            </a:r>
            <a:endParaRPr lang="en-US"/>
          </a:p>
          <a:p>
            <a:endParaRPr lang="en-US"/>
          </a:p>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3F37F1-5B93-421B-AF4A-885E7E46BD5F}" type="slidenum">
              <a:rPr lang="en-US"/>
              <a:pPr/>
              <a:t>17</a:t>
            </a:fld>
            <a:endParaRPr lang="en-US"/>
          </a:p>
        </p:txBody>
      </p:sp>
      <p:sp>
        <p:nvSpPr>
          <p:cNvPr id="74754" name="Rectangle 2"/>
          <p:cNvSpPr>
            <a:spLocks noChangeArrowheads="1" noTextEdit="1"/>
          </p:cNvSpPr>
          <p:nvPr>
            <p:ph type="sldImg"/>
          </p:nvPr>
        </p:nvSpPr>
        <p:spPr>
          <a:ln/>
        </p:spPr>
      </p:sp>
      <p:sp>
        <p:nvSpPr>
          <p:cNvPr id="74755" name="Rectangle 3"/>
          <p:cNvSpPr>
            <a:spLocks noGrp="1" noChangeArrowheads="1"/>
          </p:cNvSpPr>
          <p:nvPr>
            <p:ph type="body" idx="1"/>
          </p:nvPr>
        </p:nvSpPr>
        <p:spPr/>
        <p:txBody>
          <a:bodyPr/>
          <a:lstStyle/>
          <a:p>
            <a:r>
              <a:rPr lang="en-US"/>
              <a:t>Presenter: Open the class up for discussion on ways we can help the environment. We have most likely all heard that the climate is getting warmer and areas of the globe are having more “intense” weather systems, e.g. drought in Australia, fires in California, Hurricane in New Orleans, Earthquake and Tsunami in Indonesia etc. Has Britain’s weather changed? Has anyone noticed any local effects? E.g. Spring coming early, unusually wet Summer/dry Winter, flowers blooming early, etc.</a:t>
            </a:r>
          </a:p>
          <a:p>
            <a:endParaRPr lang="en-US"/>
          </a:p>
          <a:p>
            <a:r>
              <a:rPr lang="en-US"/>
              <a:t>Exercise: Divide the class into an appropriate number of groups. Get each group to discuss the environment and climate change. The task is to write down as many ways to save energy and become “greener” the students can think of. Get one member of each group to present their ideas.</a:t>
            </a:r>
          </a:p>
          <a:p>
            <a:r>
              <a:rPr lang="en-US"/>
              <a:t>See which group comes up with the most ideas.</a:t>
            </a:r>
          </a:p>
          <a:p>
            <a:endParaRPr lang="en-US"/>
          </a:p>
          <a:p>
            <a:r>
              <a:rPr lang="en-US"/>
              <a:t>For example, recycle (glass, plastic, aluminium, garden waste/compost, food waste etc.), turn off lights and appliances when not in use (don’t just use the “stand by” button), low energy light bulbs, shorter showers, turn down (or off) heating, recycle “grey” water (collect the rise water from you washing machine to use on your garden), install solar panels, water tanks, grow your own food (fruit, vegetables), don’t by food with excess packaging, walk or ride a bike instead of taking a vehicle, use public transport, carpool etc. - I’m sure the class can think of many different things!</a:t>
            </a:r>
          </a:p>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50D4AE-C77D-48CB-B612-988C968BD6E7}" type="slidenum">
              <a:rPr lang="en-US"/>
              <a:pPr/>
              <a:t>18</a:t>
            </a:fld>
            <a:endParaRPr lang="en-US"/>
          </a:p>
        </p:txBody>
      </p:sp>
      <p:sp>
        <p:nvSpPr>
          <p:cNvPr id="60418" name="Rectangle 2"/>
          <p:cNvSpPr>
            <a:spLocks noChangeArrowheads="1" noTextEdit="1"/>
          </p:cNvSpPr>
          <p:nvPr>
            <p:ph type="sldImg"/>
          </p:nvPr>
        </p:nvSpPr>
        <p:spPr>
          <a:ln/>
        </p:spPr>
      </p:sp>
      <p:sp>
        <p:nvSpPr>
          <p:cNvPr id="60419" name="Rectangle 3"/>
          <p:cNvSpPr>
            <a:spLocks noGrp="1" noChangeArrowheads="1"/>
          </p:cNvSpPr>
          <p:nvPr>
            <p:ph type="body" idx="1"/>
          </p:nvPr>
        </p:nvSpPr>
        <p:spPr/>
        <p:txBody>
          <a:bodyPr/>
          <a:lstStyle/>
          <a:p>
            <a:r>
              <a:rPr lang="en-US"/>
              <a:t>In the following section we will discuss the past and current trends in climate change and use these models to look towards the future.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54CE2D-ED85-4CE0-9E5A-30ECFFACE27B}" type="slidenum">
              <a:rPr lang="en-US"/>
              <a:pPr/>
              <a:t>19</a:t>
            </a:fld>
            <a:endParaRPr lang="en-US"/>
          </a:p>
        </p:txBody>
      </p:sp>
      <p:sp>
        <p:nvSpPr>
          <p:cNvPr id="56322" name="Rectangle 2"/>
          <p:cNvSpPr>
            <a:spLocks noChangeArrowheads="1" noTextEdit="1"/>
          </p:cNvSpPr>
          <p:nvPr>
            <p:ph type="sldImg"/>
          </p:nvPr>
        </p:nvSpPr>
        <p:spPr>
          <a:ln/>
        </p:spPr>
      </p:sp>
      <p:sp>
        <p:nvSpPr>
          <p:cNvPr id="56323" name="Rectangle 3"/>
          <p:cNvSpPr>
            <a:spLocks noGrp="1" noChangeArrowheads="1"/>
          </p:cNvSpPr>
          <p:nvPr>
            <p:ph type="body" idx="1"/>
          </p:nvPr>
        </p:nvSpPr>
        <p:spPr/>
        <p:txBody>
          <a:bodyPr/>
          <a:lstStyle/>
          <a:p>
            <a:pPr>
              <a:buFontTx/>
              <a:buChar char="•"/>
            </a:pPr>
            <a:r>
              <a:rPr lang="en-US" b="1"/>
              <a:t>Climate change</a:t>
            </a:r>
            <a:r>
              <a:rPr lang="en-US">
                <a:latin typeface="Helvetica" pitchFamily="8" charset="0"/>
              </a:rPr>
              <a:t> refers to the variation in the </a:t>
            </a:r>
            <a:r>
              <a:rPr lang="en-US">
                <a:solidFill>
                  <a:srgbClr val="002BB8"/>
                </a:solidFill>
              </a:rPr>
              <a:t>Earth</a:t>
            </a:r>
            <a:r>
              <a:rPr lang="en-US">
                <a:latin typeface="Helvetica" pitchFamily="8" charset="0"/>
              </a:rPr>
              <a:t>'s global </a:t>
            </a:r>
            <a:r>
              <a:rPr lang="en-US">
                <a:solidFill>
                  <a:srgbClr val="002BB8"/>
                </a:solidFill>
              </a:rPr>
              <a:t>climate</a:t>
            </a:r>
            <a:r>
              <a:rPr lang="en-US">
                <a:latin typeface="Helvetica" pitchFamily="8" charset="0"/>
              </a:rPr>
              <a:t> or in regional climates over time.</a:t>
            </a:r>
          </a:p>
          <a:p>
            <a:pPr>
              <a:buFontTx/>
              <a:buChar char="•"/>
            </a:pPr>
            <a:r>
              <a:rPr lang="en-US">
                <a:latin typeface="Helvetica" pitchFamily="8" charset="0"/>
              </a:rPr>
              <a:t> It describes changes in the variability or average state of the atmosphere over time scales ranging from decades to millions of years. </a:t>
            </a:r>
          </a:p>
          <a:p>
            <a:pPr>
              <a:buFontTx/>
              <a:buChar char="•"/>
            </a:pPr>
            <a:r>
              <a:rPr lang="en-US">
                <a:latin typeface="Helvetica" pitchFamily="8" charset="0"/>
              </a:rPr>
              <a:t>These changes can be caused by processes internal to the Earth, external forces (e.g. variations in sunlight intensity) or, more recently, human activities.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5BE20E-3B9D-415C-9DAC-057D1C8C55E8}" type="slidenum">
              <a:rPr lang="en-US"/>
              <a:pPr/>
              <a:t>2</a:t>
            </a:fld>
            <a:endParaRPr lang="en-US"/>
          </a:p>
        </p:txBody>
      </p:sp>
      <p:sp>
        <p:nvSpPr>
          <p:cNvPr id="16386" name="Rectangle 2"/>
          <p:cNvSpPr>
            <a:spLocks noChangeArrowheads="1" noTextEdit="1"/>
          </p:cNvSpPr>
          <p:nvPr>
            <p:ph type="sldImg"/>
          </p:nvPr>
        </p:nvSpPr>
        <p:spPr>
          <a:ln/>
        </p:spPr>
      </p:sp>
      <p:sp>
        <p:nvSpPr>
          <p:cNvPr id="16387" name="Rectangle 3"/>
          <p:cNvSpPr>
            <a:spLocks noGrp="1" noChangeArrowheads="1"/>
          </p:cNvSpPr>
          <p:nvPr>
            <p:ph type="body" idx="1"/>
          </p:nvPr>
        </p:nvSpPr>
        <p:spPr/>
        <p:txBody>
          <a:bodyPr/>
          <a:lstStyle/>
          <a:p>
            <a:pPr>
              <a:buFontTx/>
              <a:buChar char="•"/>
            </a:pPr>
            <a:r>
              <a:rPr lang="en-US">
                <a:latin typeface="Helvetica" pitchFamily="8" charset="0"/>
              </a:rPr>
              <a:t>Climate is defined as the weather averaged over a long period of time. </a:t>
            </a:r>
          </a:p>
          <a:p>
            <a:pPr lvl="2">
              <a:buFontTx/>
              <a:buChar char="•"/>
            </a:pPr>
            <a:r>
              <a:rPr lang="en-US">
                <a:latin typeface="Helvetica" pitchFamily="8" charset="0"/>
              </a:rPr>
              <a:t>The standard averaging period is 30 years but other periods may be used depending on the purpose. Climate also includes statistics other than the average, such as the magnitudes of day-to-day or year-to-year variations.</a:t>
            </a:r>
          </a:p>
          <a:p>
            <a:pPr>
              <a:buFontTx/>
              <a:buChar char="•"/>
            </a:pPr>
            <a:r>
              <a:rPr lang="en-US">
                <a:latin typeface="Helvetica" pitchFamily="8" charset="0"/>
              </a:rPr>
              <a:t>Therefore, c</a:t>
            </a:r>
            <a:r>
              <a:rPr lang="en-US" b="1"/>
              <a:t>limate</a:t>
            </a:r>
            <a:r>
              <a:rPr lang="en-US">
                <a:latin typeface="Helvetica" pitchFamily="8" charset="0"/>
              </a:rPr>
              <a:t> is </a:t>
            </a:r>
            <a:r>
              <a:rPr lang="en-US">
                <a:latin typeface="Arial"/>
              </a:rPr>
              <a:t>“</a:t>
            </a:r>
            <a:r>
              <a:rPr lang="en-US">
                <a:latin typeface="Helvetica" pitchFamily="8" charset="0"/>
              </a:rPr>
              <a:t>the average and variations of weather over long periods of time</a:t>
            </a:r>
            <a:r>
              <a:rPr lang="en-US">
                <a:latin typeface="Arial"/>
              </a:rPr>
              <a:t>”</a:t>
            </a:r>
            <a:r>
              <a:rPr lang="en-US">
                <a:latin typeface="Helvetica" pitchFamily="8" charset="0"/>
              </a:rPr>
              <a:t>.</a:t>
            </a:r>
          </a:p>
          <a:p>
            <a:pPr>
              <a:buFontTx/>
              <a:buChar char="•"/>
            </a:pPr>
            <a:endParaRPr lang="en-US">
              <a:latin typeface="Helvetica" pitchFamily="8" charset="0"/>
            </a:endParaRPr>
          </a:p>
          <a:p>
            <a:pPr>
              <a:buFontTx/>
              <a:buChar char="•"/>
            </a:pPr>
            <a:r>
              <a:rPr lang="en-US">
                <a:latin typeface="Helvetica" pitchFamily="8" charset="0"/>
              </a:rPr>
              <a:t>Different </a:t>
            </a:r>
            <a:r>
              <a:rPr lang="en-US">
                <a:latin typeface="Arial"/>
              </a:rPr>
              <a:t>“</a:t>
            </a:r>
            <a:r>
              <a:rPr lang="en-US">
                <a:latin typeface="Helvetica" pitchFamily="8" charset="0"/>
              </a:rPr>
              <a:t>Climate Zones</a:t>
            </a:r>
            <a:r>
              <a:rPr lang="en-US">
                <a:latin typeface="Arial"/>
              </a:rPr>
              <a:t>”</a:t>
            </a:r>
            <a:r>
              <a:rPr lang="en-US">
                <a:latin typeface="Helvetica" pitchFamily="8" charset="0"/>
              </a:rPr>
              <a:t> such as tropical, temperate or polar can be defined using parameters such as temperature and rainfall.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840415-4B5F-44DB-8B61-A226D393A317}" type="slidenum">
              <a:rPr lang="en-US"/>
              <a:pPr/>
              <a:t>20</a:t>
            </a:fld>
            <a:endParaRPr lang="en-US"/>
          </a:p>
        </p:txBody>
      </p:sp>
      <p:sp>
        <p:nvSpPr>
          <p:cNvPr id="53250" name="Rectangle 2"/>
          <p:cNvSpPr>
            <a:spLocks noChangeArrowheads="1" noTextEdit="1"/>
          </p:cNvSpPr>
          <p:nvPr>
            <p:ph type="sldImg"/>
          </p:nvPr>
        </p:nvSpPr>
        <p:spPr>
          <a:ln/>
        </p:spPr>
      </p:sp>
      <p:sp>
        <p:nvSpPr>
          <p:cNvPr id="53251" name="Rectangle 3"/>
          <p:cNvSpPr>
            <a:spLocks noGrp="1" noChangeArrowheads="1"/>
          </p:cNvSpPr>
          <p:nvPr>
            <p:ph type="body" idx="1"/>
          </p:nvPr>
        </p:nvSpPr>
        <p:spPr/>
        <p:txBody>
          <a:bodyPr/>
          <a:lstStyle/>
          <a:p>
            <a:pPr>
              <a:buFontTx/>
              <a:buChar char="•"/>
            </a:pPr>
            <a:r>
              <a:rPr lang="en-US">
                <a:latin typeface="Helvetica" pitchFamily="8" charset="0"/>
              </a:rPr>
              <a:t>Geologically recent trends in climate show an increase in global temperatures.</a:t>
            </a:r>
          </a:p>
          <a:p>
            <a:pPr>
              <a:buFontTx/>
              <a:buChar char="•"/>
            </a:pPr>
            <a:r>
              <a:rPr lang="en-US">
                <a:latin typeface="Helvetica" pitchFamily="8" charset="0"/>
              </a:rPr>
              <a:t>This figure shows the change in temperature over the past 150 years based on measurements compiled by the </a:t>
            </a:r>
            <a:r>
              <a:rPr lang="en-US">
                <a:solidFill>
                  <a:srgbClr val="338833"/>
                </a:solidFill>
                <a:latin typeface="Helvetica" pitchFamily="8" charset="0"/>
              </a:rPr>
              <a:t>Climatic Research Unit</a:t>
            </a:r>
            <a:r>
              <a:rPr lang="en-US">
                <a:latin typeface="Helvetica" pitchFamily="8" charset="0"/>
              </a:rPr>
              <a:t> of the </a:t>
            </a:r>
            <a:r>
              <a:rPr lang="en-US">
                <a:solidFill>
                  <a:srgbClr val="338833"/>
                </a:solidFill>
                <a:latin typeface="Helvetica" pitchFamily="8" charset="0"/>
              </a:rPr>
              <a:t>University of East Anglia</a:t>
            </a:r>
            <a:r>
              <a:rPr lang="en-US">
                <a:latin typeface="Helvetica" pitchFamily="8" charset="0"/>
              </a:rPr>
              <a:t> and the </a:t>
            </a:r>
            <a:r>
              <a:rPr lang="en-US">
                <a:solidFill>
                  <a:srgbClr val="338833"/>
                </a:solidFill>
                <a:latin typeface="Helvetica" pitchFamily="8" charset="0"/>
              </a:rPr>
              <a:t>Hadley Centre</a:t>
            </a:r>
            <a:r>
              <a:rPr lang="en-US">
                <a:latin typeface="Helvetica" pitchFamily="8" charset="0"/>
              </a:rPr>
              <a:t> of the </a:t>
            </a:r>
            <a:r>
              <a:rPr lang="en-US">
                <a:solidFill>
                  <a:srgbClr val="338833"/>
                </a:solidFill>
                <a:latin typeface="Helvetica" pitchFamily="8" charset="0"/>
              </a:rPr>
              <a:t>UK Meteorological Office</a:t>
            </a:r>
            <a:r>
              <a:rPr lang="en-US">
                <a:latin typeface="Helvetica" pitchFamily="8" charset="0"/>
              </a:rPr>
              <a:t>. </a:t>
            </a:r>
          </a:p>
          <a:p>
            <a:pPr>
              <a:buFontTx/>
              <a:buChar char="•"/>
            </a:pPr>
            <a:r>
              <a:rPr lang="en-US">
                <a:latin typeface="Helvetica" pitchFamily="8" charset="0"/>
              </a:rPr>
              <a:t>The </a:t>
            </a:r>
            <a:r>
              <a:rPr lang="en-US">
                <a:latin typeface="Arial"/>
              </a:rPr>
              <a:t>“</a:t>
            </a:r>
            <a:r>
              <a:rPr lang="en-US">
                <a:latin typeface="Helvetica" pitchFamily="8" charset="0"/>
              </a:rPr>
              <a:t>zero</a:t>
            </a:r>
            <a:r>
              <a:rPr lang="en-US">
                <a:latin typeface="Arial"/>
              </a:rPr>
              <a:t>”</a:t>
            </a:r>
            <a:r>
              <a:rPr lang="en-US">
                <a:latin typeface="Helvetica" pitchFamily="8" charset="0"/>
              </a:rPr>
              <a:t> point on this figure is the mean temperature from 1961-1990.</a:t>
            </a:r>
          </a:p>
          <a:p>
            <a:pPr>
              <a:buFontTx/>
              <a:buChar char="•"/>
            </a:pPr>
            <a:r>
              <a:rPr lang="en-US">
                <a:latin typeface="Helvetica" pitchFamily="8" charset="0"/>
              </a:rPr>
              <a:t>The results show a general temperature increase of 0.57 </a:t>
            </a:r>
            <a:r>
              <a:rPr lang="en-US" altLang="en-US">
                <a:latin typeface="Helvetica" pitchFamily="8" charset="0"/>
              </a:rPr>
              <a:t>+/-</a:t>
            </a:r>
            <a:r>
              <a:rPr lang="en-US">
                <a:latin typeface="Helvetica" pitchFamily="8" charset="0"/>
              </a:rPr>
              <a:t> 0.17°C.</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BEC20A-5789-41F1-9FDD-D82BB06D6D8E}" type="slidenum">
              <a:rPr lang="en-US"/>
              <a:pPr/>
              <a:t>21</a:t>
            </a:fld>
            <a:endParaRPr lang="en-US"/>
          </a:p>
        </p:txBody>
      </p:sp>
      <p:sp>
        <p:nvSpPr>
          <p:cNvPr id="62466"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2467"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a:buFontTx/>
              <a:buChar char="•"/>
            </a:pPr>
            <a:r>
              <a:rPr lang="en-US">
                <a:latin typeface="Helvetica" pitchFamily="8" charset="0"/>
              </a:rPr>
              <a:t>If you put the data on the last slide onto a map to plot where the temperature changes are occurring, you get the above figure.</a:t>
            </a:r>
          </a:p>
          <a:p>
            <a:pPr>
              <a:buFontTx/>
              <a:buChar char="•"/>
            </a:pPr>
            <a:r>
              <a:rPr lang="en-US">
                <a:latin typeface="Helvetica" pitchFamily="8" charset="0"/>
              </a:rPr>
              <a:t>Note: Some parts of Antarctica have become colder. Whereas the majority of the northern hemisphere is warmer. On average the UK has become 1°C hotter</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A1FBD5-AEA1-46D3-847F-0B2C0E885D70}" type="slidenum">
              <a:rPr lang="en-US"/>
              <a:pPr/>
              <a:t>22</a:t>
            </a:fld>
            <a:endParaRPr lang="en-US"/>
          </a:p>
        </p:txBody>
      </p:sp>
      <p:sp>
        <p:nvSpPr>
          <p:cNvPr id="64514"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4515"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marL="228600" indent="-228600">
              <a:buFontTx/>
              <a:buChar char="•"/>
            </a:pPr>
            <a:r>
              <a:rPr lang="en-US">
                <a:latin typeface="Helvetica" pitchFamily="8" charset="0"/>
              </a:rPr>
              <a:t>This image is a comparison of 10 different published reconstructions of mean temperature changes during the last 1000 years (see references below). </a:t>
            </a:r>
          </a:p>
          <a:p>
            <a:pPr marL="228600" indent="-228600">
              <a:buFontTx/>
              <a:buChar char="•"/>
            </a:pPr>
            <a:r>
              <a:rPr lang="en-US">
                <a:latin typeface="Helvetica" pitchFamily="8" charset="0"/>
              </a:rPr>
              <a:t>The </a:t>
            </a:r>
            <a:r>
              <a:rPr lang="en-US">
                <a:solidFill>
                  <a:srgbClr val="338833"/>
                </a:solidFill>
                <a:latin typeface="Helvetica" pitchFamily="8" charset="0"/>
              </a:rPr>
              <a:t>medieval warm period</a:t>
            </a:r>
            <a:r>
              <a:rPr lang="en-US">
                <a:latin typeface="Helvetica" pitchFamily="8" charset="0"/>
              </a:rPr>
              <a:t> and </a:t>
            </a:r>
            <a:r>
              <a:rPr lang="en-US">
                <a:solidFill>
                  <a:srgbClr val="338833"/>
                </a:solidFill>
                <a:latin typeface="Helvetica" pitchFamily="8" charset="0"/>
              </a:rPr>
              <a:t>little ice age</a:t>
            </a:r>
            <a:r>
              <a:rPr lang="en-US">
                <a:latin typeface="Helvetica" pitchFamily="8" charset="0"/>
              </a:rPr>
              <a:t> are labeled at roughly the times when they are historically believed to occur, though it is still disputed whether these were truly global or only regional events. </a:t>
            </a:r>
          </a:p>
          <a:p>
            <a:pPr marL="228600" indent="-228600">
              <a:buFontTx/>
              <a:buChar char="•"/>
            </a:pPr>
            <a:r>
              <a:rPr lang="en-US">
                <a:latin typeface="Helvetica" pitchFamily="8" charset="0"/>
              </a:rPr>
              <a:t>Although each of the curves is slightly different, we can see a general trend of decreasing temperature (into the Little Ice Age) until around 1850-1900. At this point there is a sharp increase in temperature until the dataset stops at 2004.</a:t>
            </a:r>
          </a:p>
          <a:p>
            <a:pPr marL="228600" indent="-228600">
              <a:buFontTx/>
              <a:buChar char="•"/>
            </a:pPr>
            <a:r>
              <a:rPr lang="en-US">
                <a:latin typeface="Helvetica" pitchFamily="8" charset="0"/>
              </a:rPr>
              <a:t>The largest increase in recent years corresponds to the onset of the Industrial Revolution and consequently the anthropogenic (human) input of greenhouse gases into the environment.</a:t>
            </a:r>
          </a:p>
          <a:p>
            <a:pPr marL="228600" indent="-228600">
              <a:buFontTx/>
              <a:buChar char="•"/>
            </a:pPr>
            <a:endParaRPr lang="en-US">
              <a:latin typeface="Helvetica" pitchFamily="8" charset="0"/>
            </a:endParaRPr>
          </a:p>
          <a:p>
            <a:pPr marL="228600" indent="-228600">
              <a:buFontTx/>
              <a:buChar char="•"/>
            </a:pPr>
            <a:r>
              <a:rPr lang="en-US">
                <a:latin typeface="Helvetica" pitchFamily="8" charset="0"/>
              </a:rPr>
              <a:t>References:</a:t>
            </a:r>
          </a:p>
          <a:p>
            <a:pPr marL="228600" indent="-228600"/>
            <a:r>
              <a:rPr lang="en-US">
                <a:latin typeface="Helvetica" pitchFamily="8" charset="0"/>
              </a:rPr>
              <a:t>The reconstructions used, in order from oldest to most recent publication are:</a:t>
            </a:r>
          </a:p>
          <a:p>
            <a:pPr marL="228600" indent="-228600">
              <a:buFontTx/>
              <a:buAutoNum type="arabicPeriod"/>
            </a:pPr>
            <a:r>
              <a:rPr lang="en-US" b="1"/>
              <a:t>(</a:t>
            </a:r>
            <a:r>
              <a:rPr lang="en-US" b="1">
                <a:solidFill>
                  <a:srgbClr val="000089"/>
                </a:solidFill>
              </a:rPr>
              <a:t>dark blue 1000-1991):</a:t>
            </a:r>
            <a:r>
              <a:rPr lang="en-US">
                <a:solidFill>
                  <a:srgbClr val="000089"/>
                </a:solidFill>
                <a:latin typeface="Helvetica" pitchFamily="8" charset="0"/>
              </a:rPr>
              <a:t> Jones, P.D., K.R. Briffa, T.P. Barnett, and S.F.B. Tett (1998). "High-resolution Palaeoclimatic Records for the last Millennium: Interpretation, Integration and Comparison with General Circulation Model Control-run Temperatures". </a:t>
            </a:r>
            <a:r>
              <a:rPr lang="en-US" i="1">
                <a:solidFill>
                  <a:srgbClr val="000089"/>
                </a:solidFill>
              </a:rPr>
              <a:t>The Holocene</a:t>
            </a:r>
            <a:r>
              <a:rPr lang="en-US">
                <a:solidFill>
                  <a:srgbClr val="000089"/>
                </a:solidFill>
                <a:latin typeface="Helvetica" pitchFamily="8" charset="0"/>
              </a:rPr>
              <a:t> </a:t>
            </a:r>
            <a:r>
              <a:rPr lang="en-US" b="1">
                <a:solidFill>
                  <a:srgbClr val="000089"/>
                </a:solidFill>
              </a:rPr>
              <a:t>8</a:t>
            </a:r>
            <a:r>
              <a:rPr lang="en-US">
                <a:solidFill>
                  <a:srgbClr val="000089"/>
                </a:solidFill>
                <a:latin typeface="Helvetica" pitchFamily="8" charset="0"/>
              </a:rPr>
              <a:t>: 455-471. </a:t>
            </a:r>
          </a:p>
          <a:p>
            <a:pPr marL="228600" indent="-228600">
              <a:buFontTx/>
              <a:buAutoNum type="arabicPeriod"/>
            </a:pPr>
            <a:r>
              <a:rPr lang="en-US" b="1">
                <a:solidFill>
                  <a:srgbClr val="000089"/>
                </a:solidFill>
              </a:rPr>
              <a:t>(</a:t>
            </a:r>
            <a:r>
              <a:rPr lang="en-US" b="1">
                <a:solidFill>
                  <a:srgbClr val="0000FA"/>
                </a:solidFill>
              </a:rPr>
              <a:t>blue 1000-1980):</a:t>
            </a:r>
            <a:r>
              <a:rPr lang="en-US">
                <a:solidFill>
                  <a:srgbClr val="0000FA"/>
                </a:solidFill>
                <a:latin typeface="Helvetica" pitchFamily="8" charset="0"/>
              </a:rPr>
              <a:t> Mann, M.E., R.S. Bradley, and M.K. Hughes (1999). "Northern Hemisphere Temperatures During the Past Millennium: Inferences, Uncertainties, and Limitations". </a:t>
            </a:r>
            <a:r>
              <a:rPr lang="en-US" i="1">
                <a:solidFill>
                  <a:srgbClr val="0000FA"/>
                </a:solidFill>
              </a:rPr>
              <a:t>Geophysical Research Letters</a:t>
            </a:r>
            <a:r>
              <a:rPr lang="en-US">
                <a:solidFill>
                  <a:srgbClr val="0000FA"/>
                </a:solidFill>
                <a:latin typeface="Helvetica" pitchFamily="8" charset="0"/>
              </a:rPr>
              <a:t> </a:t>
            </a:r>
            <a:r>
              <a:rPr lang="en-US" b="1">
                <a:solidFill>
                  <a:srgbClr val="0000FA"/>
                </a:solidFill>
              </a:rPr>
              <a:t>26</a:t>
            </a:r>
            <a:r>
              <a:rPr lang="en-US">
                <a:solidFill>
                  <a:srgbClr val="0000FA"/>
                </a:solidFill>
                <a:latin typeface="Helvetica" pitchFamily="8" charset="0"/>
              </a:rPr>
              <a:t> (6): 759-762.</a:t>
            </a:r>
            <a:endParaRPr lang="en-US" altLang="en-US">
              <a:solidFill>
                <a:srgbClr val="0000FA"/>
              </a:solidFill>
              <a:latin typeface="Helvetica" pitchFamily="8" charset="0"/>
            </a:endParaRPr>
          </a:p>
          <a:p>
            <a:pPr marL="228600" indent="-228600">
              <a:buFontTx/>
              <a:buAutoNum type="arabicPeriod"/>
            </a:pPr>
            <a:r>
              <a:rPr lang="en-US">
                <a:solidFill>
                  <a:srgbClr val="0000FA"/>
                </a:solidFill>
                <a:latin typeface="Helvetica" pitchFamily="8" charset="0"/>
              </a:rPr>
              <a:t> </a:t>
            </a:r>
            <a:r>
              <a:rPr lang="en-US" b="1">
                <a:solidFill>
                  <a:srgbClr val="0000FA"/>
                </a:solidFill>
              </a:rPr>
              <a:t>(</a:t>
            </a:r>
            <a:r>
              <a:rPr lang="en-US" b="1">
                <a:solidFill>
                  <a:srgbClr val="006CFF"/>
                </a:solidFill>
              </a:rPr>
              <a:t>light blue 1000-1965):</a:t>
            </a:r>
            <a:r>
              <a:rPr lang="en-US">
                <a:solidFill>
                  <a:srgbClr val="006CFF"/>
                </a:solidFill>
                <a:latin typeface="Helvetica" pitchFamily="8" charset="0"/>
              </a:rPr>
              <a:t> Crowley, Thomas J. and Thomas S. Lowery (2000). "Northern Hemisphere Temperature Reconstruction". </a:t>
            </a:r>
            <a:r>
              <a:rPr lang="en-US" i="1">
                <a:solidFill>
                  <a:srgbClr val="006CFF"/>
                </a:solidFill>
              </a:rPr>
              <a:t>Ambio</a:t>
            </a:r>
            <a:r>
              <a:rPr lang="en-US">
                <a:solidFill>
                  <a:srgbClr val="006CFF"/>
                </a:solidFill>
                <a:latin typeface="Helvetica" pitchFamily="8" charset="0"/>
              </a:rPr>
              <a:t> </a:t>
            </a:r>
            <a:r>
              <a:rPr lang="en-US" b="1">
                <a:solidFill>
                  <a:srgbClr val="006CFF"/>
                </a:solidFill>
              </a:rPr>
              <a:t>29</a:t>
            </a:r>
            <a:r>
              <a:rPr lang="en-US">
                <a:solidFill>
                  <a:srgbClr val="006CFF"/>
                </a:solidFill>
                <a:latin typeface="Helvetica" pitchFamily="8" charset="0"/>
              </a:rPr>
              <a:t>: 51-54.</a:t>
            </a:r>
            <a:r>
              <a:rPr lang="en-US" altLang="en-US">
                <a:solidFill>
                  <a:srgbClr val="006CFF"/>
                </a:solidFill>
                <a:latin typeface="Helvetica" pitchFamily="8" charset="0"/>
              </a:rPr>
              <a:t>ﾊ</a:t>
            </a:r>
            <a:r>
              <a:rPr lang="en-US">
                <a:solidFill>
                  <a:srgbClr val="006CFF"/>
                </a:solidFill>
                <a:latin typeface="Helvetica" pitchFamily="8" charset="0"/>
              </a:rPr>
              <a:t>; Modified as published in Crowley (2000). "Causes of Climate Change Over the Past 1000 Years". </a:t>
            </a:r>
            <a:r>
              <a:rPr lang="en-US" i="1">
                <a:solidFill>
                  <a:srgbClr val="338833"/>
                </a:solidFill>
              </a:rPr>
              <a:t>Science</a:t>
            </a:r>
            <a:r>
              <a:rPr lang="en-US">
                <a:solidFill>
                  <a:srgbClr val="006CFF"/>
                </a:solidFill>
                <a:latin typeface="Helvetica" pitchFamily="8" charset="0"/>
              </a:rPr>
              <a:t> </a:t>
            </a:r>
            <a:r>
              <a:rPr lang="en-US" b="1">
                <a:solidFill>
                  <a:srgbClr val="006CFF"/>
                </a:solidFill>
              </a:rPr>
              <a:t>289</a:t>
            </a:r>
            <a:r>
              <a:rPr lang="en-US">
                <a:solidFill>
                  <a:srgbClr val="006CFF"/>
                </a:solidFill>
                <a:latin typeface="Helvetica" pitchFamily="8" charset="0"/>
              </a:rPr>
              <a:t>: 270-277.</a:t>
            </a:r>
            <a:endParaRPr lang="en-US" altLang="en-US">
              <a:solidFill>
                <a:srgbClr val="006CFF"/>
              </a:solidFill>
              <a:latin typeface="Helvetica" pitchFamily="8" charset="0"/>
            </a:endParaRPr>
          </a:p>
          <a:p>
            <a:pPr marL="228600" indent="-228600">
              <a:buFontTx/>
              <a:buAutoNum type="arabicPeriod"/>
            </a:pPr>
            <a:r>
              <a:rPr lang="en-US">
                <a:solidFill>
                  <a:srgbClr val="006CFF"/>
                </a:solidFill>
                <a:latin typeface="Helvetica" pitchFamily="8" charset="0"/>
              </a:rPr>
              <a:t> </a:t>
            </a:r>
            <a:r>
              <a:rPr lang="en-US" b="1">
                <a:solidFill>
                  <a:srgbClr val="006CFF"/>
                </a:solidFill>
              </a:rPr>
              <a:t>(</a:t>
            </a:r>
            <a:r>
              <a:rPr lang="en-US" b="1">
                <a:solidFill>
                  <a:srgbClr val="00DDFF"/>
                </a:solidFill>
              </a:rPr>
              <a:t>lightest blue 1402-1960):</a:t>
            </a:r>
            <a:r>
              <a:rPr lang="en-US">
                <a:solidFill>
                  <a:srgbClr val="00DDFF"/>
                </a:solidFill>
                <a:latin typeface="Helvetica" pitchFamily="8" charset="0"/>
              </a:rPr>
              <a:t> Briffa, K.R., T.J. Osborn, F.H. Schweingruber, I.C. Harris, P.D. Jones, S.G. Shiyatov, and E.A. Vaganov (2001). "Low-frequency temperature variations from a northern tree-ring density network". </a:t>
            </a:r>
            <a:r>
              <a:rPr lang="en-US" i="1">
                <a:solidFill>
                  <a:srgbClr val="00DDFF"/>
                </a:solidFill>
              </a:rPr>
              <a:t>J. Geophys. Res.</a:t>
            </a:r>
            <a:r>
              <a:rPr lang="en-US">
                <a:solidFill>
                  <a:srgbClr val="00DDFF"/>
                </a:solidFill>
                <a:latin typeface="Helvetica" pitchFamily="8" charset="0"/>
              </a:rPr>
              <a:t> </a:t>
            </a:r>
            <a:r>
              <a:rPr lang="en-US" b="1">
                <a:solidFill>
                  <a:srgbClr val="00DDFF"/>
                </a:solidFill>
              </a:rPr>
              <a:t>106</a:t>
            </a:r>
            <a:r>
              <a:rPr lang="en-US">
                <a:solidFill>
                  <a:srgbClr val="00DDFF"/>
                </a:solidFill>
                <a:latin typeface="Helvetica" pitchFamily="8" charset="0"/>
              </a:rPr>
              <a:t>: 2929-2941.</a:t>
            </a:r>
            <a:endParaRPr lang="en-US" altLang="en-US">
              <a:solidFill>
                <a:srgbClr val="00DDFF"/>
              </a:solidFill>
              <a:latin typeface="Helvetica" pitchFamily="8" charset="0"/>
            </a:endParaRPr>
          </a:p>
          <a:p>
            <a:pPr marL="228600" indent="-228600">
              <a:buFontTx/>
              <a:buAutoNum type="arabicPeriod"/>
            </a:pPr>
            <a:r>
              <a:rPr lang="en-US">
                <a:solidFill>
                  <a:srgbClr val="00DDFF"/>
                </a:solidFill>
                <a:latin typeface="Helvetica" pitchFamily="8" charset="0"/>
              </a:rPr>
              <a:t> </a:t>
            </a:r>
            <a:r>
              <a:rPr lang="en-US" b="1">
                <a:solidFill>
                  <a:srgbClr val="00DDFF"/>
                </a:solidFill>
              </a:rPr>
              <a:t>(</a:t>
            </a:r>
            <a:r>
              <a:rPr lang="en-US" b="1">
                <a:solidFill>
                  <a:srgbClr val="4FFFBF"/>
                </a:solidFill>
              </a:rPr>
              <a:t>light green 831-1992):</a:t>
            </a:r>
            <a:r>
              <a:rPr lang="en-US">
                <a:solidFill>
                  <a:srgbClr val="4FFFBF"/>
                </a:solidFill>
                <a:latin typeface="Helvetica" pitchFamily="8" charset="0"/>
              </a:rPr>
              <a:t> Esper, J., E.R. Cook, and F.H. Schweingruber (2002). "Low-Frequency Signals in Long Tree-Ring Chronologies for Reconstructing Past Temperature Variability". </a:t>
            </a:r>
            <a:r>
              <a:rPr lang="en-US" i="1">
                <a:solidFill>
                  <a:srgbClr val="338833"/>
                </a:solidFill>
              </a:rPr>
              <a:t>Science</a:t>
            </a:r>
            <a:r>
              <a:rPr lang="en-US">
                <a:solidFill>
                  <a:srgbClr val="4FFFBF"/>
                </a:solidFill>
                <a:latin typeface="Helvetica" pitchFamily="8" charset="0"/>
              </a:rPr>
              <a:t> </a:t>
            </a:r>
            <a:r>
              <a:rPr lang="en-US" b="1">
                <a:solidFill>
                  <a:srgbClr val="4FFFBF"/>
                </a:solidFill>
              </a:rPr>
              <a:t>295</a:t>
            </a:r>
            <a:r>
              <a:rPr lang="en-US">
                <a:solidFill>
                  <a:srgbClr val="4FFFBF"/>
                </a:solidFill>
                <a:latin typeface="Helvetica" pitchFamily="8" charset="0"/>
              </a:rPr>
              <a:t> (5563): 2250-2253.</a:t>
            </a:r>
            <a:endParaRPr lang="en-US" altLang="en-US">
              <a:solidFill>
                <a:srgbClr val="4FFFBF"/>
              </a:solidFill>
              <a:latin typeface="Helvetica" pitchFamily="8" charset="0"/>
            </a:endParaRPr>
          </a:p>
          <a:p>
            <a:pPr marL="228600" indent="-228600">
              <a:buFontTx/>
              <a:buAutoNum type="arabicPeriod"/>
            </a:pPr>
            <a:r>
              <a:rPr lang="en-US">
                <a:solidFill>
                  <a:srgbClr val="4FFFBF"/>
                </a:solidFill>
                <a:latin typeface="Helvetica" pitchFamily="8" charset="0"/>
              </a:rPr>
              <a:t> </a:t>
            </a:r>
            <a:r>
              <a:rPr lang="en-US" b="1">
                <a:solidFill>
                  <a:srgbClr val="4FFFBF"/>
                </a:solidFill>
              </a:rPr>
              <a:t>(</a:t>
            </a:r>
            <a:r>
              <a:rPr lang="en-US" b="1">
                <a:solidFill>
                  <a:srgbClr val="C0FF4E"/>
                </a:solidFill>
              </a:rPr>
              <a:t>yellow 200-1980):</a:t>
            </a:r>
            <a:r>
              <a:rPr lang="en-US">
                <a:solidFill>
                  <a:srgbClr val="C0FF4E"/>
                </a:solidFill>
                <a:latin typeface="Helvetica" pitchFamily="8" charset="0"/>
              </a:rPr>
              <a:t> Mann, M.E. and P.D. Jones (2003). "Global Surface Temperatures over the Past Two Millennia". </a:t>
            </a:r>
            <a:r>
              <a:rPr lang="en-US" i="1">
                <a:solidFill>
                  <a:srgbClr val="C0FF4E"/>
                </a:solidFill>
              </a:rPr>
              <a:t>Geophysical Research Letters</a:t>
            </a:r>
            <a:r>
              <a:rPr lang="en-US">
                <a:solidFill>
                  <a:srgbClr val="C0FF4E"/>
                </a:solidFill>
                <a:latin typeface="Helvetica" pitchFamily="8" charset="0"/>
              </a:rPr>
              <a:t> </a:t>
            </a:r>
            <a:r>
              <a:rPr lang="en-US" b="1">
                <a:solidFill>
                  <a:srgbClr val="C0FF4E"/>
                </a:solidFill>
              </a:rPr>
              <a:t>30</a:t>
            </a:r>
            <a:r>
              <a:rPr lang="en-US">
                <a:solidFill>
                  <a:srgbClr val="C0FF4E"/>
                </a:solidFill>
                <a:latin typeface="Helvetica" pitchFamily="8" charset="0"/>
              </a:rPr>
              <a:t> (15): 1820.</a:t>
            </a:r>
            <a:endParaRPr lang="en-US" altLang="en-US">
              <a:solidFill>
                <a:srgbClr val="C0FF4E"/>
              </a:solidFill>
              <a:latin typeface="Helvetica" pitchFamily="8" charset="0"/>
            </a:endParaRPr>
          </a:p>
          <a:p>
            <a:pPr marL="228600" indent="-228600">
              <a:buFontTx/>
              <a:buAutoNum type="arabicPeriod"/>
            </a:pPr>
            <a:r>
              <a:rPr lang="en-US">
                <a:solidFill>
                  <a:srgbClr val="C0FF4E"/>
                </a:solidFill>
                <a:latin typeface="Helvetica" pitchFamily="8" charset="0"/>
              </a:rPr>
              <a:t> </a:t>
            </a:r>
            <a:r>
              <a:rPr lang="en-US" b="1">
                <a:solidFill>
                  <a:srgbClr val="C0FF4E"/>
                </a:solidFill>
              </a:rPr>
              <a:t>(</a:t>
            </a:r>
            <a:r>
              <a:rPr lang="en-US" b="1">
                <a:solidFill>
                  <a:srgbClr val="FFDB00"/>
                </a:solidFill>
              </a:rPr>
              <a:t>orange 200-1995):</a:t>
            </a:r>
            <a:r>
              <a:rPr lang="en-US">
                <a:solidFill>
                  <a:srgbClr val="FFDB00"/>
                </a:solidFill>
                <a:latin typeface="Helvetica" pitchFamily="8" charset="0"/>
              </a:rPr>
              <a:t> Jones, P.D. and M.E. Mann (2004). "Climate Over Past Millennia". </a:t>
            </a:r>
            <a:r>
              <a:rPr lang="en-US" i="1">
                <a:solidFill>
                  <a:srgbClr val="FFDB00"/>
                </a:solidFill>
              </a:rPr>
              <a:t>Reviews of Geophysics</a:t>
            </a:r>
            <a:r>
              <a:rPr lang="en-US">
                <a:solidFill>
                  <a:srgbClr val="FFDB00"/>
                </a:solidFill>
                <a:latin typeface="Helvetica" pitchFamily="8" charset="0"/>
              </a:rPr>
              <a:t> </a:t>
            </a:r>
            <a:r>
              <a:rPr lang="en-US" b="1">
                <a:solidFill>
                  <a:srgbClr val="FFDB00"/>
                </a:solidFill>
              </a:rPr>
              <a:t>42</a:t>
            </a:r>
            <a:r>
              <a:rPr lang="en-US">
                <a:solidFill>
                  <a:srgbClr val="FFDB00"/>
                </a:solidFill>
                <a:latin typeface="Helvetica" pitchFamily="8" charset="0"/>
              </a:rPr>
              <a:t>: RG2002.</a:t>
            </a:r>
            <a:endParaRPr lang="en-US" altLang="en-US">
              <a:solidFill>
                <a:srgbClr val="FFDB00"/>
              </a:solidFill>
              <a:latin typeface="Helvetica" pitchFamily="8" charset="0"/>
            </a:endParaRPr>
          </a:p>
          <a:p>
            <a:pPr marL="228600" indent="-228600">
              <a:buFontTx/>
              <a:buAutoNum type="arabicPeriod"/>
            </a:pPr>
            <a:r>
              <a:rPr lang="en-US">
                <a:solidFill>
                  <a:srgbClr val="FFDB00"/>
                </a:solidFill>
                <a:latin typeface="Helvetica" pitchFamily="8" charset="0"/>
              </a:rPr>
              <a:t> </a:t>
            </a:r>
            <a:r>
              <a:rPr lang="en-US" b="1">
                <a:solidFill>
                  <a:srgbClr val="FFDB00"/>
                </a:solidFill>
              </a:rPr>
              <a:t>(</a:t>
            </a:r>
            <a:r>
              <a:rPr lang="en-US" b="1">
                <a:solidFill>
                  <a:srgbClr val="FF6A00"/>
                </a:solidFill>
              </a:rPr>
              <a:t>red-orange 1500-1980):</a:t>
            </a:r>
            <a:r>
              <a:rPr lang="en-US">
                <a:solidFill>
                  <a:srgbClr val="FF6A00"/>
                </a:solidFill>
                <a:latin typeface="Helvetica" pitchFamily="8" charset="0"/>
              </a:rPr>
              <a:t> Huang, S. (2004). "Merging Information from Different Resources for New Insights into Climate Change in the Past and Future". </a:t>
            </a:r>
            <a:r>
              <a:rPr lang="en-US" i="1">
                <a:solidFill>
                  <a:srgbClr val="FF6A00"/>
                </a:solidFill>
              </a:rPr>
              <a:t>Geophys. Res Lett.</a:t>
            </a:r>
            <a:r>
              <a:rPr lang="en-US">
                <a:solidFill>
                  <a:srgbClr val="FF6A00"/>
                </a:solidFill>
                <a:latin typeface="Helvetica" pitchFamily="8" charset="0"/>
              </a:rPr>
              <a:t> </a:t>
            </a:r>
            <a:r>
              <a:rPr lang="en-US" b="1">
                <a:solidFill>
                  <a:srgbClr val="FF6A00"/>
                </a:solidFill>
              </a:rPr>
              <a:t>31</a:t>
            </a:r>
            <a:r>
              <a:rPr lang="en-US">
                <a:solidFill>
                  <a:srgbClr val="FF6A00"/>
                </a:solidFill>
                <a:latin typeface="Helvetica" pitchFamily="8" charset="0"/>
              </a:rPr>
              <a:t>: L13205.</a:t>
            </a:r>
            <a:endParaRPr lang="en-US" altLang="en-US">
              <a:solidFill>
                <a:srgbClr val="FF6A00"/>
              </a:solidFill>
              <a:latin typeface="Helvetica" pitchFamily="8" charset="0"/>
            </a:endParaRPr>
          </a:p>
          <a:p>
            <a:pPr marL="228600" indent="-228600">
              <a:buFontTx/>
              <a:buAutoNum type="arabicPeriod"/>
            </a:pPr>
            <a:r>
              <a:rPr lang="en-US">
                <a:solidFill>
                  <a:srgbClr val="FF6A00"/>
                </a:solidFill>
                <a:latin typeface="Helvetica" pitchFamily="8" charset="0"/>
              </a:rPr>
              <a:t> </a:t>
            </a:r>
            <a:r>
              <a:rPr lang="en-US" b="1">
                <a:solidFill>
                  <a:srgbClr val="FF6A00"/>
                </a:solidFill>
              </a:rPr>
              <a:t>(</a:t>
            </a:r>
            <a:r>
              <a:rPr lang="en-US" b="1">
                <a:solidFill>
                  <a:srgbClr val="D70000"/>
                </a:solidFill>
              </a:rPr>
              <a:t>red 1-1979):</a:t>
            </a:r>
            <a:r>
              <a:rPr lang="en-US">
                <a:solidFill>
                  <a:srgbClr val="D70000"/>
                </a:solidFill>
                <a:latin typeface="Helvetica" pitchFamily="8" charset="0"/>
              </a:rPr>
              <a:t> Moberg, A., D.M. Sonechkin, K. Holmgren, N.M. Datsenko and W. Karl (2005). "Highly variable Northern Hemisphere temperatures reconstructed from low- and high-resolution proxy data". </a:t>
            </a:r>
            <a:r>
              <a:rPr lang="en-US" i="1">
                <a:solidFill>
                  <a:srgbClr val="D70000"/>
                </a:solidFill>
              </a:rPr>
              <a:t>Nature</a:t>
            </a:r>
            <a:r>
              <a:rPr lang="en-US">
                <a:solidFill>
                  <a:srgbClr val="D70000"/>
                </a:solidFill>
                <a:latin typeface="Helvetica" pitchFamily="8" charset="0"/>
              </a:rPr>
              <a:t> </a:t>
            </a:r>
            <a:r>
              <a:rPr lang="en-US" b="1">
                <a:solidFill>
                  <a:srgbClr val="D70000"/>
                </a:solidFill>
              </a:rPr>
              <a:t>443</a:t>
            </a:r>
            <a:r>
              <a:rPr lang="en-US">
                <a:solidFill>
                  <a:srgbClr val="D70000"/>
                </a:solidFill>
                <a:latin typeface="Helvetica" pitchFamily="8" charset="0"/>
              </a:rPr>
              <a:t>: 613-617.</a:t>
            </a:r>
            <a:endParaRPr lang="en-US" altLang="en-US">
              <a:solidFill>
                <a:srgbClr val="D70000"/>
              </a:solidFill>
              <a:latin typeface="Helvetica" pitchFamily="8" charset="0"/>
            </a:endParaRPr>
          </a:p>
          <a:p>
            <a:pPr marL="228600" indent="-228600">
              <a:buFontTx/>
              <a:buAutoNum type="arabicPeriod"/>
            </a:pPr>
            <a:r>
              <a:rPr lang="en-US">
                <a:solidFill>
                  <a:srgbClr val="D70000"/>
                </a:solidFill>
                <a:latin typeface="Helvetica" pitchFamily="8" charset="0"/>
              </a:rPr>
              <a:t> </a:t>
            </a:r>
            <a:r>
              <a:rPr lang="en-US" b="1">
                <a:solidFill>
                  <a:srgbClr val="D70000"/>
                </a:solidFill>
              </a:rPr>
              <a:t>(</a:t>
            </a:r>
            <a:r>
              <a:rPr lang="en-US" b="1">
                <a:solidFill>
                  <a:srgbClr val="870000"/>
                </a:solidFill>
              </a:rPr>
              <a:t>dark red 1600-1990):</a:t>
            </a:r>
            <a:r>
              <a:rPr lang="en-US">
                <a:solidFill>
                  <a:srgbClr val="870000"/>
                </a:solidFill>
                <a:latin typeface="Helvetica" pitchFamily="8" charset="0"/>
              </a:rPr>
              <a:t> Oerlemans, J.H. (2005). "Extracting a Climate Signal from 169 Glacier Records". </a:t>
            </a:r>
            <a:r>
              <a:rPr lang="en-US" i="1">
                <a:solidFill>
                  <a:srgbClr val="870000"/>
                </a:solidFill>
              </a:rPr>
              <a:t>Science</a:t>
            </a:r>
            <a:r>
              <a:rPr lang="en-US">
                <a:solidFill>
                  <a:srgbClr val="870000"/>
                </a:solidFill>
                <a:latin typeface="Helvetica" pitchFamily="8" charset="0"/>
              </a:rPr>
              <a:t> </a:t>
            </a:r>
            <a:r>
              <a:rPr lang="en-US" b="1">
                <a:solidFill>
                  <a:srgbClr val="870000"/>
                </a:solidFill>
              </a:rPr>
              <a:t>308</a:t>
            </a:r>
            <a:r>
              <a:rPr lang="en-US">
                <a:solidFill>
                  <a:srgbClr val="870000"/>
                </a:solidFill>
                <a:latin typeface="Helvetica" pitchFamily="8" charset="0"/>
              </a:rPr>
              <a:t>: 675-677</a:t>
            </a:r>
          </a:p>
          <a:p>
            <a:pPr marL="228600" indent="-228600">
              <a:buFontTx/>
              <a:buAutoNum type="arabicPeriod"/>
            </a:pPr>
            <a:r>
              <a:rPr lang="en-US">
                <a:solidFill>
                  <a:srgbClr val="870000"/>
                </a:solidFill>
                <a:latin typeface="Helvetica" pitchFamily="8" charset="0"/>
              </a:rPr>
              <a:t> </a:t>
            </a:r>
            <a:r>
              <a:rPr lang="en-US" b="1">
                <a:solidFill>
                  <a:srgbClr val="870000"/>
                </a:solidFill>
              </a:rPr>
              <a:t>(black 1856-2004):</a:t>
            </a:r>
            <a:r>
              <a:rPr lang="en-US">
                <a:solidFill>
                  <a:srgbClr val="870000"/>
                </a:solidFill>
                <a:latin typeface="Helvetica" pitchFamily="8" charset="0"/>
              </a:rPr>
              <a:t> Instrumental data was jointly compiled by the </a:t>
            </a:r>
            <a:r>
              <a:rPr lang="en-US">
                <a:solidFill>
                  <a:srgbClr val="338833"/>
                </a:solidFill>
                <a:latin typeface="Helvetica" pitchFamily="8" charset="0"/>
              </a:rPr>
              <a:t>Climatic Research Unit</a:t>
            </a:r>
            <a:r>
              <a:rPr lang="en-US">
                <a:solidFill>
                  <a:srgbClr val="870000"/>
                </a:solidFill>
                <a:latin typeface="Helvetica" pitchFamily="8" charset="0"/>
              </a:rPr>
              <a:t> and the </a:t>
            </a:r>
            <a:r>
              <a:rPr lang="en-US">
                <a:solidFill>
                  <a:srgbClr val="338833"/>
                </a:solidFill>
                <a:latin typeface="Helvetica" pitchFamily="8" charset="0"/>
              </a:rPr>
              <a:t>UK Meteorological Office</a:t>
            </a:r>
            <a:r>
              <a:rPr lang="en-US">
                <a:solidFill>
                  <a:srgbClr val="870000"/>
                </a:solidFill>
                <a:latin typeface="Helvetica" pitchFamily="8" charset="0"/>
              </a:rPr>
              <a:t> </a:t>
            </a:r>
            <a:r>
              <a:rPr lang="en-US">
                <a:solidFill>
                  <a:srgbClr val="338833"/>
                </a:solidFill>
                <a:latin typeface="Helvetica" pitchFamily="8" charset="0"/>
              </a:rPr>
              <a:t>Hadley Centre</a:t>
            </a:r>
            <a:r>
              <a:rPr lang="en-US">
                <a:solidFill>
                  <a:srgbClr val="870000"/>
                </a:solidFill>
                <a:latin typeface="Helvetica" pitchFamily="8" charset="0"/>
              </a:rPr>
              <a:t>. Global Annual Average data set </a:t>
            </a:r>
            <a:r>
              <a:rPr lang="en-US">
                <a:solidFill>
                  <a:srgbClr val="3366BB"/>
                </a:solidFill>
                <a:latin typeface="Helvetica" pitchFamily="8" charset="0"/>
              </a:rPr>
              <a:t>TaveGL2v</a:t>
            </a:r>
            <a:r>
              <a:rPr lang="en-US">
                <a:solidFill>
                  <a:srgbClr val="870000"/>
                </a:solidFill>
                <a:latin typeface="Helvetica" pitchFamily="8" charset="0"/>
              </a:rPr>
              <a:t> was used. Documentation for the most recent update of the CRU/Hadley instrumental data set appears in: Jones, P.D. and A. Moberg (2003). "Hemispheric and large-scale surface air temperature variations: An extensive revision and an update to 2001". </a:t>
            </a:r>
            <a:r>
              <a:rPr lang="en-US" i="1">
                <a:solidFill>
                  <a:srgbClr val="870000"/>
                </a:solidFill>
              </a:rPr>
              <a:t>Journal of Climate</a:t>
            </a:r>
            <a:r>
              <a:rPr lang="en-US">
                <a:solidFill>
                  <a:srgbClr val="870000"/>
                </a:solidFill>
                <a:latin typeface="Helvetica" pitchFamily="8" charset="0"/>
              </a:rPr>
              <a:t> </a:t>
            </a:r>
            <a:r>
              <a:rPr lang="en-US" b="1">
                <a:solidFill>
                  <a:srgbClr val="870000"/>
                </a:solidFill>
              </a:rPr>
              <a:t>16</a:t>
            </a:r>
            <a:r>
              <a:rPr lang="en-US">
                <a:solidFill>
                  <a:srgbClr val="870000"/>
                </a:solidFill>
                <a:latin typeface="Helvetica" pitchFamily="8" charset="0"/>
              </a:rPr>
              <a:t>: 206-223.</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2E48F7-F890-4BAB-AE62-1A09821DF280}" type="slidenum">
              <a:rPr lang="en-US"/>
              <a:pPr/>
              <a:t>23</a:t>
            </a:fld>
            <a:endParaRPr lang="en-US"/>
          </a:p>
        </p:txBody>
      </p:sp>
      <p:sp>
        <p:nvSpPr>
          <p:cNvPr id="66562"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6563"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marL="228600" indent="-228600">
              <a:buFontTx/>
              <a:buChar char="•"/>
            </a:pPr>
            <a:r>
              <a:rPr lang="en-US">
                <a:latin typeface="Helvetica" pitchFamily="8" charset="0"/>
              </a:rPr>
              <a:t>This figure shows the </a:t>
            </a:r>
            <a:r>
              <a:rPr lang="en-US">
                <a:solidFill>
                  <a:srgbClr val="338833"/>
                </a:solidFill>
                <a:latin typeface="Helvetica" pitchFamily="8" charset="0"/>
              </a:rPr>
              <a:t>Antarctic</a:t>
            </a:r>
            <a:r>
              <a:rPr lang="en-US">
                <a:latin typeface="Helvetica" pitchFamily="8" charset="0"/>
              </a:rPr>
              <a:t> </a:t>
            </a:r>
            <a:r>
              <a:rPr lang="en-US">
                <a:solidFill>
                  <a:srgbClr val="338833"/>
                </a:solidFill>
                <a:latin typeface="Helvetica" pitchFamily="8" charset="0"/>
              </a:rPr>
              <a:t>temperature</a:t>
            </a:r>
            <a:r>
              <a:rPr lang="en-US">
                <a:latin typeface="Helvetica" pitchFamily="8" charset="0"/>
              </a:rPr>
              <a:t> changes during the last several glacial/interglacial cycles of the present </a:t>
            </a:r>
            <a:r>
              <a:rPr lang="en-US">
                <a:solidFill>
                  <a:srgbClr val="338833"/>
                </a:solidFill>
                <a:latin typeface="Helvetica" pitchFamily="8" charset="0"/>
              </a:rPr>
              <a:t>ice age</a:t>
            </a:r>
            <a:r>
              <a:rPr lang="en-US">
                <a:latin typeface="Helvetica" pitchFamily="8" charset="0"/>
              </a:rPr>
              <a:t> and a comparison to changes in global ice volume. </a:t>
            </a:r>
          </a:p>
          <a:p>
            <a:pPr marL="228600" indent="-228600">
              <a:buFontTx/>
              <a:buChar char="•"/>
            </a:pPr>
            <a:r>
              <a:rPr lang="en-US">
                <a:latin typeface="Helvetica" pitchFamily="8" charset="0"/>
              </a:rPr>
              <a:t>The present day is on the right (zero at the horizontal scale).</a:t>
            </a:r>
          </a:p>
          <a:p>
            <a:pPr marL="228600" indent="-228600">
              <a:buFontTx/>
              <a:buChar char="•"/>
            </a:pPr>
            <a:r>
              <a:rPr lang="en-US">
                <a:latin typeface="Helvetica" pitchFamily="8" charset="0"/>
              </a:rPr>
              <a:t>The top two curves shows local changes in </a:t>
            </a:r>
            <a:r>
              <a:rPr lang="en-US">
                <a:solidFill>
                  <a:srgbClr val="338833"/>
                </a:solidFill>
                <a:latin typeface="Helvetica" pitchFamily="8" charset="0"/>
              </a:rPr>
              <a:t>temperature</a:t>
            </a:r>
            <a:r>
              <a:rPr lang="en-US">
                <a:latin typeface="Helvetica" pitchFamily="8" charset="0"/>
              </a:rPr>
              <a:t> at two sites in Antarctica as derived from </a:t>
            </a:r>
            <a:r>
              <a:rPr lang="en-US">
                <a:solidFill>
                  <a:srgbClr val="338833"/>
                </a:solidFill>
                <a:latin typeface="Helvetica" pitchFamily="8" charset="0"/>
              </a:rPr>
              <a:t>deuterium</a:t>
            </a:r>
            <a:r>
              <a:rPr lang="en-US">
                <a:latin typeface="Helvetica" pitchFamily="8" charset="0"/>
              </a:rPr>
              <a:t> </a:t>
            </a:r>
            <a:r>
              <a:rPr lang="en-US">
                <a:solidFill>
                  <a:srgbClr val="338833"/>
                </a:solidFill>
                <a:latin typeface="Helvetica" pitchFamily="8" charset="0"/>
              </a:rPr>
              <a:t>isotopic</a:t>
            </a:r>
            <a:r>
              <a:rPr lang="en-US">
                <a:latin typeface="Helvetica" pitchFamily="8" charset="0"/>
              </a:rPr>
              <a:t> measurements (</a:t>
            </a:r>
            <a:r>
              <a:rPr lang="en-US">
                <a:latin typeface="Lucida Grande" pitchFamily="8" charset="0"/>
              </a:rPr>
              <a:t>δ</a:t>
            </a:r>
            <a:r>
              <a:rPr lang="en-US">
                <a:latin typeface="Helvetica" pitchFamily="8" charset="0"/>
              </a:rPr>
              <a:t>D) on </a:t>
            </a:r>
            <a:r>
              <a:rPr lang="en-US">
                <a:solidFill>
                  <a:srgbClr val="338833"/>
                </a:solidFill>
                <a:latin typeface="Helvetica" pitchFamily="8" charset="0"/>
              </a:rPr>
              <a:t>ice cores</a:t>
            </a:r>
            <a:r>
              <a:rPr lang="en-US">
                <a:latin typeface="Helvetica" pitchFamily="8" charset="0"/>
              </a:rPr>
              <a:t>. </a:t>
            </a:r>
          </a:p>
          <a:p>
            <a:pPr marL="228600" indent="-228600">
              <a:buFontTx/>
              <a:buChar char="•"/>
            </a:pPr>
            <a:r>
              <a:rPr lang="en-US">
                <a:latin typeface="Helvetica" pitchFamily="8" charset="0"/>
              </a:rPr>
              <a:t>The bottom plot shows a reconstruction of global ice volume based on </a:t>
            </a:r>
            <a:r>
              <a:rPr lang="en-US">
                <a:latin typeface="Lucida Grande" pitchFamily="8" charset="0"/>
              </a:rPr>
              <a:t>δ</a:t>
            </a:r>
            <a:r>
              <a:rPr lang="en-US" baseline="30000">
                <a:latin typeface="Helvetica" pitchFamily="8" charset="0"/>
              </a:rPr>
              <a:t>18</a:t>
            </a:r>
            <a:r>
              <a:rPr lang="en-US">
                <a:latin typeface="Helvetica" pitchFamily="8" charset="0"/>
              </a:rPr>
              <a:t>O measurements on </a:t>
            </a:r>
            <a:r>
              <a:rPr lang="en-US">
                <a:solidFill>
                  <a:srgbClr val="338833"/>
                </a:solidFill>
                <a:latin typeface="Helvetica" pitchFamily="8" charset="0"/>
              </a:rPr>
              <a:t>benthic</a:t>
            </a:r>
            <a:r>
              <a:rPr lang="en-US">
                <a:latin typeface="Helvetica" pitchFamily="8" charset="0"/>
              </a:rPr>
              <a:t> </a:t>
            </a:r>
            <a:r>
              <a:rPr lang="en-US">
                <a:solidFill>
                  <a:srgbClr val="338833"/>
                </a:solidFill>
                <a:latin typeface="Helvetica" pitchFamily="8" charset="0"/>
              </a:rPr>
              <a:t>foraminifera</a:t>
            </a:r>
            <a:r>
              <a:rPr lang="en-US">
                <a:latin typeface="Helvetica" pitchFamily="8" charset="0"/>
              </a:rPr>
              <a:t> from a composite of globally distributed </a:t>
            </a:r>
            <a:r>
              <a:rPr lang="en-US">
                <a:solidFill>
                  <a:srgbClr val="338833"/>
                </a:solidFill>
                <a:latin typeface="Helvetica" pitchFamily="8" charset="0"/>
              </a:rPr>
              <a:t>sediment</a:t>
            </a:r>
            <a:r>
              <a:rPr lang="en-US">
                <a:latin typeface="Helvetica" pitchFamily="8" charset="0"/>
              </a:rPr>
              <a:t> cores and is scaled to match the scale of fluctuations in Antarctic temperature (Lisiecki and Raymo 2005). </a:t>
            </a:r>
          </a:p>
          <a:p>
            <a:pPr marL="228600" indent="-228600">
              <a:buFontTx/>
              <a:buChar char="•"/>
            </a:pPr>
            <a:r>
              <a:rPr lang="en-US">
                <a:latin typeface="Helvetica" pitchFamily="8" charset="0"/>
              </a:rPr>
              <a:t>Note that changes in global ice volume and changes in Antarctic temperature are highly correlated, so one is a good estimate of the other, but differences in the sediment record do no necessarily reflect differences in paleotemperature. </a:t>
            </a:r>
          </a:p>
          <a:p>
            <a:pPr marL="228600" indent="-228600">
              <a:buFontTx/>
              <a:buChar char="•"/>
            </a:pPr>
            <a:r>
              <a:rPr lang="en-US">
                <a:latin typeface="Helvetica" pitchFamily="8" charset="0"/>
              </a:rPr>
              <a:t>Horizontal lines indicate modern temperatures and ice volume. So we can see that over the last 450,000 years there have been multiple cycles of high and low temperatures and multiple events where the ice sheets in Antarctica have melted and re-formed.</a:t>
            </a:r>
          </a:p>
          <a:p>
            <a:pPr marL="228600" indent="-228600">
              <a:buFontTx/>
              <a:buChar char="•"/>
            </a:pPr>
            <a:r>
              <a:rPr lang="en-US">
                <a:latin typeface="Helvetica" pitchFamily="8" charset="0"/>
              </a:rPr>
              <a:t>We are currently in a period where the temperatures are high and the ice volumes are low (see vertical scales on right hand side).</a:t>
            </a:r>
          </a:p>
          <a:p>
            <a:pPr marL="228600" indent="-228600">
              <a:buFontTx/>
              <a:buChar char="•"/>
            </a:pPr>
            <a:endParaRPr lang="en-US">
              <a:latin typeface="Helvetica" pitchFamily="8" charset="0"/>
            </a:endParaRPr>
          </a:p>
          <a:p>
            <a:pPr marL="228600" indent="-228600">
              <a:buFontTx/>
              <a:buChar char="•"/>
            </a:pPr>
            <a:r>
              <a:rPr lang="en-US">
                <a:latin typeface="Helvetica" pitchFamily="8" charset="0"/>
              </a:rPr>
              <a:t>These Antarctic temperature records indicate that the present interglacial (Meaning: globally warm time periods in between ice ages)  is relatively cool compared to previous interglacials, at least at these sites (see high temperature peaks in the top two graphs). </a:t>
            </a:r>
          </a:p>
          <a:p>
            <a:pPr marL="228600" indent="-228600">
              <a:buFontTx/>
              <a:buChar char="•"/>
            </a:pPr>
            <a:r>
              <a:rPr lang="en-US">
                <a:latin typeface="Helvetica" pitchFamily="8" charset="0"/>
              </a:rPr>
              <a:t>It is believed that the interglacials themselves are triggered by changes in Earth's orbit known as </a:t>
            </a:r>
            <a:r>
              <a:rPr lang="en-US">
                <a:solidFill>
                  <a:srgbClr val="338833"/>
                </a:solidFill>
                <a:latin typeface="Helvetica" pitchFamily="8" charset="0"/>
              </a:rPr>
              <a:t>Milankovitch cycles</a:t>
            </a:r>
            <a:r>
              <a:rPr lang="en-US">
                <a:latin typeface="Helvetica" pitchFamily="8" charset="0"/>
              </a:rPr>
              <a:t> and that the variations in individual interglacials can be partially explained by differences within this process. For example, Overpeck et al. (2006) argues that the previous interglacial was warmer because of increased </a:t>
            </a:r>
            <a:r>
              <a:rPr lang="en-US">
                <a:solidFill>
                  <a:srgbClr val="338833"/>
                </a:solidFill>
                <a:latin typeface="Helvetica" pitchFamily="8" charset="0"/>
              </a:rPr>
              <a:t>solar radiation</a:t>
            </a:r>
            <a:r>
              <a:rPr lang="en-US">
                <a:latin typeface="Helvetica" pitchFamily="8" charset="0"/>
              </a:rPr>
              <a:t> at high latitudes. </a:t>
            </a:r>
          </a:p>
          <a:p>
            <a:pPr marL="228600" indent="-228600">
              <a:buFontTx/>
              <a:buChar char="•"/>
            </a:pPr>
            <a:endParaRPr lang="en-US">
              <a:latin typeface="Helvetica" pitchFamily="8" charset="0"/>
            </a:endParaRPr>
          </a:p>
          <a:p>
            <a:pPr marL="228600" indent="-228600">
              <a:buFontTx/>
              <a:buChar char="•"/>
            </a:pPr>
            <a:r>
              <a:rPr lang="en-US">
                <a:latin typeface="Helvetica" pitchFamily="8" charset="0"/>
              </a:rPr>
              <a:t>References:</a:t>
            </a:r>
          </a:p>
          <a:p>
            <a:pPr marL="228600" indent="-228600">
              <a:buFontTx/>
              <a:buChar char="•"/>
            </a:pPr>
            <a:r>
              <a:rPr lang="en-US">
                <a:latin typeface="Helvetica" pitchFamily="8" charset="0"/>
              </a:rPr>
              <a:t>Lisiecki, L. E., and M. E. Raymo (2005). "A Pliocene-Pleistocene stack of 57 globally distributed benthic </a:t>
            </a:r>
            <a:r>
              <a:rPr lang="en-US">
                <a:latin typeface="Lucida Grande" pitchFamily="8" charset="0"/>
              </a:rPr>
              <a:t>δ</a:t>
            </a:r>
            <a:r>
              <a:rPr lang="en-US">
                <a:latin typeface="Helvetica" pitchFamily="8" charset="0"/>
              </a:rPr>
              <a:t>18O records". </a:t>
            </a:r>
            <a:r>
              <a:rPr lang="en-US" i="1"/>
              <a:t>Paleoceanography</a:t>
            </a:r>
            <a:r>
              <a:rPr lang="en-US">
                <a:latin typeface="Helvetica" pitchFamily="8" charset="0"/>
              </a:rPr>
              <a:t> </a:t>
            </a:r>
            <a:r>
              <a:rPr lang="en-US" b="1"/>
              <a:t>20</a:t>
            </a:r>
            <a:r>
              <a:rPr lang="en-US">
                <a:latin typeface="Helvetica" pitchFamily="8" charset="0"/>
              </a:rPr>
              <a:t>: PA1003.</a:t>
            </a:r>
          </a:p>
          <a:p>
            <a:pPr marL="228600" indent="-228600">
              <a:buFontTx/>
              <a:buChar char="•"/>
            </a:pPr>
            <a:r>
              <a:rPr lang="en-US">
                <a:latin typeface="Helvetica" pitchFamily="8" charset="0"/>
              </a:rPr>
              <a:t>Overpeck, Jonathan T., Bette L. Otto-Bliesner, Gifford H. Miller, Daniel R. Muhs, Richard B. Alley, Jeffrey T. Kiehl (2006). "Paleoclimatic Evidence for Future Ice-Sheet Instability and Rapid Sea-Level Rise". </a:t>
            </a:r>
            <a:r>
              <a:rPr lang="en-US" i="1"/>
              <a:t>Science</a:t>
            </a:r>
            <a:r>
              <a:rPr lang="en-US">
                <a:latin typeface="Helvetica" pitchFamily="8" charset="0"/>
              </a:rPr>
              <a:t> </a:t>
            </a:r>
            <a:r>
              <a:rPr lang="en-US" b="1"/>
              <a:t>311</a:t>
            </a:r>
            <a:r>
              <a:rPr lang="en-US">
                <a:latin typeface="Helvetica" pitchFamily="8" charset="0"/>
              </a:rPr>
              <a:t> (5768): 1747-1750.</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3DBEC2-FD5C-4EC8-825E-4A2848F6652D}" type="slidenum">
              <a:rPr lang="en-US"/>
              <a:pPr/>
              <a:t>24</a:t>
            </a:fld>
            <a:endParaRPr lang="en-US"/>
          </a:p>
        </p:txBody>
      </p:sp>
      <p:sp>
        <p:nvSpPr>
          <p:cNvPr id="6861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8611"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marL="228600" indent="-228600">
              <a:buFontTx/>
              <a:buChar char="•"/>
            </a:pPr>
            <a:r>
              <a:rPr lang="en-US">
                <a:latin typeface="Helvetica" pitchFamily="8" charset="0"/>
              </a:rPr>
              <a:t>This figure shows the long-term evolution of </a:t>
            </a:r>
            <a:r>
              <a:rPr lang="en-US">
                <a:solidFill>
                  <a:srgbClr val="338833"/>
                </a:solidFill>
                <a:latin typeface="Helvetica" pitchFamily="8" charset="0"/>
              </a:rPr>
              <a:t>oxygen</a:t>
            </a:r>
            <a:r>
              <a:rPr lang="en-US">
                <a:latin typeface="Helvetica" pitchFamily="8" charset="0"/>
              </a:rPr>
              <a:t> isotope ratios during the </a:t>
            </a:r>
            <a:r>
              <a:rPr lang="en-US">
                <a:solidFill>
                  <a:srgbClr val="338833"/>
                </a:solidFill>
                <a:latin typeface="Helvetica" pitchFamily="8" charset="0"/>
              </a:rPr>
              <a:t>Phanerozoic</a:t>
            </a:r>
            <a:r>
              <a:rPr lang="en-US">
                <a:latin typeface="Helvetica" pitchFamily="8" charset="0"/>
              </a:rPr>
              <a:t> </a:t>
            </a:r>
            <a:r>
              <a:rPr lang="en-US">
                <a:solidFill>
                  <a:srgbClr val="338833"/>
                </a:solidFill>
                <a:latin typeface="Helvetica" pitchFamily="8" charset="0"/>
              </a:rPr>
              <a:t>eon</a:t>
            </a:r>
            <a:r>
              <a:rPr lang="en-US">
                <a:latin typeface="Helvetica" pitchFamily="8" charset="0"/>
              </a:rPr>
              <a:t> as measured in fossils (Veizer et al., 1999).</a:t>
            </a:r>
          </a:p>
          <a:p>
            <a:pPr marL="228600" indent="-228600">
              <a:buFontTx/>
              <a:buChar char="•"/>
            </a:pPr>
            <a:r>
              <a:rPr lang="en-US">
                <a:latin typeface="Helvetica" pitchFamily="8" charset="0"/>
              </a:rPr>
              <a:t>Difference in oxygen isotope ratios reflect both the local temperature at the site of deposition (different isotopes are preferentially preserved at different temperatures. Measuring these provides a record of the temperature the material was deposited at) and global changes associated with the extent of continental </a:t>
            </a:r>
            <a:r>
              <a:rPr lang="en-US">
                <a:solidFill>
                  <a:srgbClr val="338833"/>
                </a:solidFill>
                <a:latin typeface="Helvetica" pitchFamily="8" charset="0"/>
              </a:rPr>
              <a:t>glaciation</a:t>
            </a:r>
            <a:r>
              <a:rPr lang="en-US">
                <a:latin typeface="Helvetica" pitchFamily="8" charset="0"/>
              </a:rPr>
              <a:t>. As such, relative changes in oxygen isotope ratios can be interpreted as rough changes in </a:t>
            </a:r>
            <a:r>
              <a:rPr lang="en-US">
                <a:solidFill>
                  <a:srgbClr val="338833"/>
                </a:solidFill>
                <a:latin typeface="Helvetica" pitchFamily="8" charset="0"/>
              </a:rPr>
              <a:t>climate</a:t>
            </a:r>
            <a:r>
              <a:rPr lang="en-US">
                <a:latin typeface="Helvetica" pitchFamily="8" charset="0"/>
              </a:rPr>
              <a:t>.</a:t>
            </a:r>
          </a:p>
          <a:p>
            <a:pPr marL="228600" indent="-228600">
              <a:buFontTx/>
              <a:buChar char="•"/>
            </a:pPr>
            <a:r>
              <a:rPr lang="en-US">
                <a:latin typeface="Helvetica" pitchFamily="8" charset="0"/>
              </a:rPr>
              <a:t>We see that there has been multiple cycles of glaciation and global warming throughout the Earth</a:t>
            </a:r>
            <a:r>
              <a:rPr lang="en-US">
                <a:latin typeface="Arial"/>
              </a:rPr>
              <a:t>’</a:t>
            </a:r>
            <a:r>
              <a:rPr lang="en-US">
                <a:latin typeface="Helvetica" pitchFamily="8" charset="0"/>
              </a:rPr>
              <a:t>s history. </a:t>
            </a:r>
          </a:p>
          <a:p>
            <a:pPr marL="228600" indent="-228600">
              <a:buFontTx/>
              <a:buChar char="•"/>
            </a:pPr>
            <a:r>
              <a:rPr lang="en-US">
                <a:latin typeface="Helvetica" pitchFamily="8" charset="0"/>
              </a:rPr>
              <a:t>Currently we should be entering a </a:t>
            </a:r>
            <a:r>
              <a:rPr lang="en-US">
                <a:latin typeface="Arial"/>
              </a:rPr>
              <a:t>“</a:t>
            </a:r>
            <a:r>
              <a:rPr lang="en-US">
                <a:latin typeface="Helvetica" pitchFamily="8" charset="0"/>
              </a:rPr>
              <a:t>cold</a:t>
            </a:r>
            <a:r>
              <a:rPr lang="en-US">
                <a:latin typeface="Arial"/>
              </a:rPr>
              <a:t>”</a:t>
            </a:r>
            <a:r>
              <a:rPr lang="en-US">
                <a:latin typeface="Helvetica" pitchFamily="8" charset="0"/>
              </a:rPr>
              <a:t> period of glaciation if these trends continue.</a:t>
            </a:r>
          </a:p>
          <a:p>
            <a:pPr marL="228600" indent="-228600">
              <a:buFontTx/>
              <a:buChar char="•"/>
            </a:pPr>
            <a:r>
              <a:rPr lang="en-US">
                <a:latin typeface="Helvetica" pitchFamily="8" charset="0"/>
              </a:rPr>
              <a:t>The questions are: have we reached the lowest temperature of the natural cycle and therefore the global warming we are experiencing is the </a:t>
            </a:r>
            <a:r>
              <a:rPr lang="en-US">
                <a:latin typeface="Arial"/>
              </a:rPr>
              <a:t>“</a:t>
            </a:r>
            <a:r>
              <a:rPr lang="en-US">
                <a:latin typeface="Helvetica" pitchFamily="8" charset="0"/>
              </a:rPr>
              <a:t>normal</a:t>
            </a:r>
            <a:r>
              <a:rPr lang="en-US">
                <a:latin typeface="Arial"/>
              </a:rPr>
              <a:t>”</a:t>
            </a:r>
            <a:r>
              <a:rPr lang="en-US">
                <a:latin typeface="Helvetica" pitchFamily="8" charset="0"/>
              </a:rPr>
              <a:t> warming part of the cycle (the upward trend of the curve on the graph)? Or has human activity significantly influenced the natural cycle, thereby causing the temperature to rise prematurely?</a:t>
            </a:r>
          </a:p>
          <a:p>
            <a:pPr marL="228600" indent="-228600">
              <a:buFontTx/>
              <a:buChar char="•"/>
            </a:pPr>
            <a:endParaRPr lang="en-US">
              <a:latin typeface="Helvetica" pitchFamily="8" charset="0"/>
            </a:endParaRPr>
          </a:p>
          <a:p>
            <a:pPr marL="228600" indent="-228600">
              <a:buFontTx/>
              <a:buChar char="•"/>
            </a:pPr>
            <a:r>
              <a:rPr lang="en-US">
                <a:latin typeface="Helvetica" pitchFamily="8" charset="0"/>
              </a:rPr>
              <a:t>References:</a:t>
            </a:r>
          </a:p>
          <a:p>
            <a:pPr marL="228600" indent="-228600">
              <a:buFontTx/>
              <a:buChar char="•"/>
            </a:pPr>
            <a:r>
              <a:rPr lang="en-US">
                <a:latin typeface="Helvetica" pitchFamily="8" charset="0"/>
              </a:rPr>
              <a:t>Veizer, J., Ala, D., Azmy, K., Bruckschen, P., Buhl, D., Bruhn, F., Carden, G.A.F., Diener, A., Ebneth, S., Godderis, Y., Jasper, T., Korte, C., Pawellek, F., Podlaha, O. and Strauss, H. (1999). "87Sr/86Sr, </a:t>
            </a:r>
            <a:r>
              <a:rPr lang="en-US">
                <a:latin typeface="Lucida Grande" pitchFamily="8" charset="0"/>
              </a:rPr>
              <a:t>δ</a:t>
            </a:r>
            <a:r>
              <a:rPr lang="en-US">
                <a:latin typeface="Helvetica" pitchFamily="8" charset="0"/>
              </a:rPr>
              <a:t>13C and </a:t>
            </a:r>
            <a:r>
              <a:rPr lang="en-US">
                <a:latin typeface="Lucida Grande" pitchFamily="8" charset="0"/>
              </a:rPr>
              <a:t>δ</a:t>
            </a:r>
            <a:r>
              <a:rPr lang="en-US">
                <a:latin typeface="Helvetica" pitchFamily="8" charset="0"/>
              </a:rPr>
              <a:t>18O evolution of Phanerozoic seawater". </a:t>
            </a:r>
            <a:r>
              <a:rPr lang="en-US" i="1"/>
              <a:t>Chemical Geology</a:t>
            </a:r>
            <a:r>
              <a:rPr lang="en-US">
                <a:latin typeface="Helvetica" pitchFamily="8" charset="0"/>
              </a:rPr>
              <a:t> </a:t>
            </a:r>
            <a:r>
              <a:rPr lang="en-US" b="1"/>
              <a:t>161</a:t>
            </a:r>
            <a:r>
              <a:rPr lang="en-US">
                <a:latin typeface="Helvetica" pitchFamily="8" charset="0"/>
              </a:rPr>
              <a:t>: 59-88.</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B4815F-D937-4708-AEA1-61170C16ACCA}" type="slidenum">
              <a:rPr lang="en-US"/>
              <a:pPr/>
              <a:t>25</a:t>
            </a:fld>
            <a:endParaRPr lang="en-US"/>
          </a:p>
        </p:txBody>
      </p:sp>
      <p:sp>
        <p:nvSpPr>
          <p:cNvPr id="70658" name="Rectangle 2"/>
          <p:cNvSpPr>
            <a:spLocks noChangeArrowheads="1" noTextEdit="1"/>
          </p:cNvSpPr>
          <p:nvPr>
            <p:ph type="sldImg"/>
          </p:nvPr>
        </p:nvSpPr>
        <p:spPr>
          <a:ln/>
        </p:spPr>
      </p:sp>
      <p:sp>
        <p:nvSpPr>
          <p:cNvPr id="70659" name="Rectangle 3"/>
          <p:cNvSpPr>
            <a:spLocks noGrp="1" noChangeArrowheads="1"/>
          </p:cNvSpPr>
          <p:nvPr>
            <p:ph type="body" idx="1"/>
          </p:nvPr>
        </p:nvSpPr>
        <p:spPr/>
        <p:txBody>
          <a:bodyPr/>
          <a:lstStyle/>
          <a:p>
            <a:pPr>
              <a:buFontTx/>
              <a:buChar char="•"/>
            </a:pPr>
            <a:r>
              <a:rPr lang="en-US">
                <a:latin typeface="Helvetica" pitchFamily="8" charset="0"/>
              </a:rPr>
              <a:t>Anthropogenic factors are acts by humans that change the environment and influence climate. </a:t>
            </a:r>
          </a:p>
          <a:p>
            <a:pPr>
              <a:buFontTx/>
              <a:buChar char="•"/>
            </a:pPr>
            <a:r>
              <a:rPr lang="en-US">
                <a:latin typeface="Helvetica" pitchFamily="8" charset="0"/>
              </a:rPr>
              <a:t>Various theories of human-induced climate change have been debated for many years. </a:t>
            </a:r>
          </a:p>
          <a:p>
            <a:pPr>
              <a:buFontTx/>
              <a:buChar char="•"/>
            </a:pPr>
            <a:r>
              <a:rPr lang="en-US">
                <a:latin typeface="Helvetica" pitchFamily="8" charset="0"/>
              </a:rPr>
              <a:t>The biggest factor of present concern is the increase in CO</a:t>
            </a:r>
            <a:r>
              <a:rPr lang="en-US" baseline="-25000">
                <a:latin typeface="Helvetica" pitchFamily="8" charset="0"/>
              </a:rPr>
              <a:t>2</a:t>
            </a:r>
            <a:r>
              <a:rPr lang="en-US">
                <a:latin typeface="Helvetica" pitchFamily="8" charset="0"/>
              </a:rPr>
              <a:t> levels due to emissions from </a:t>
            </a:r>
            <a:r>
              <a:rPr lang="en-US">
                <a:solidFill>
                  <a:srgbClr val="002BB8"/>
                </a:solidFill>
                <a:latin typeface="Helvetica" pitchFamily="8" charset="0"/>
              </a:rPr>
              <a:t>fossil fuel</a:t>
            </a:r>
            <a:r>
              <a:rPr lang="en-US">
                <a:latin typeface="Helvetica" pitchFamily="8" charset="0"/>
              </a:rPr>
              <a:t> combustion, followed by </a:t>
            </a:r>
            <a:r>
              <a:rPr lang="en-US">
                <a:solidFill>
                  <a:srgbClr val="002BB8"/>
                </a:solidFill>
                <a:latin typeface="Helvetica" pitchFamily="8" charset="0"/>
              </a:rPr>
              <a:t>aerosols</a:t>
            </a:r>
            <a:r>
              <a:rPr lang="en-US">
                <a:latin typeface="Helvetica" pitchFamily="8" charset="0"/>
              </a:rPr>
              <a:t> (particulate matter in the atmosphere) which exerts a cooling effect and </a:t>
            </a:r>
            <a:r>
              <a:rPr lang="en-US">
                <a:solidFill>
                  <a:srgbClr val="002BB8"/>
                </a:solidFill>
                <a:latin typeface="Helvetica" pitchFamily="8" charset="0"/>
              </a:rPr>
              <a:t>cement</a:t>
            </a:r>
            <a:r>
              <a:rPr lang="en-US">
                <a:latin typeface="Helvetica" pitchFamily="8" charset="0"/>
              </a:rPr>
              <a:t> manufacture. Other factors, including land use, </a:t>
            </a:r>
            <a:r>
              <a:rPr lang="en-US">
                <a:solidFill>
                  <a:srgbClr val="002BB8"/>
                </a:solidFill>
                <a:latin typeface="Helvetica" pitchFamily="8" charset="0"/>
              </a:rPr>
              <a:t>ozone depletion</a:t>
            </a:r>
            <a:r>
              <a:rPr lang="en-US">
                <a:latin typeface="Helvetica" pitchFamily="8" charset="0"/>
              </a:rPr>
              <a:t>, animal agriculture and deforestation also affect climate.</a:t>
            </a:r>
          </a:p>
          <a:p>
            <a:pPr>
              <a:buFontTx/>
              <a:buChar char="•"/>
            </a:pPr>
            <a:endParaRPr lang="en-US">
              <a:latin typeface="Helvetica" pitchFamily="8" charset="0"/>
            </a:endParaRPr>
          </a:p>
          <a:p>
            <a:pPr>
              <a:buFontTx/>
              <a:buChar char="•"/>
            </a:pPr>
            <a:r>
              <a:rPr lang="en-US">
                <a:latin typeface="Helvetica" pitchFamily="8" charset="0"/>
              </a:rPr>
              <a:t>Fossil Fuels:</a:t>
            </a:r>
          </a:p>
          <a:p>
            <a:pPr lvl="1">
              <a:buFontTx/>
              <a:buChar char="•"/>
            </a:pPr>
            <a:r>
              <a:rPr lang="en-US">
                <a:latin typeface="Helvetica" pitchFamily="8" charset="0"/>
              </a:rPr>
              <a:t>Beginning with the </a:t>
            </a:r>
            <a:r>
              <a:rPr lang="en-US">
                <a:solidFill>
                  <a:srgbClr val="5A3696"/>
                </a:solidFill>
                <a:latin typeface="Helvetica" pitchFamily="8" charset="0"/>
              </a:rPr>
              <a:t>industrial revolution</a:t>
            </a:r>
            <a:r>
              <a:rPr lang="en-US">
                <a:latin typeface="Helvetica" pitchFamily="8" charset="0"/>
              </a:rPr>
              <a:t> in the 1850s and accelerating ever since, the human consumption of fossil fuels has elevated CO</a:t>
            </a:r>
            <a:r>
              <a:rPr lang="en-US" baseline="-25000">
                <a:latin typeface="Helvetica" pitchFamily="8" charset="0"/>
              </a:rPr>
              <a:t>2</a:t>
            </a:r>
            <a:r>
              <a:rPr lang="en-US">
                <a:latin typeface="Helvetica" pitchFamily="8" charset="0"/>
              </a:rPr>
              <a:t> levels from a concentration of ~280 ppm (parts per million) in the atmosphere to more than 380 ppm today. </a:t>
            </a:r>
          </a:p>
          <a:p>
            <a:pPr lvl="1">
              <a:buFontTx/>
              <a:buChar char="•"/>
            </a:pPr>
            <a:r>
              <a:rPr lang="en-US">
                <a:latin typeface="Helvetica" pitchFamily="8" charset="0"/>
              </a:rPr>
              <a:t>These increases are projected to reach more than 560 ppm before the end of the 21st century. It is known that carbon dioxide levels are substantially higher now than at any time in the last 800,000 years (see graph on right hand side: current levels of CO</a:t>
            </a:r>
            <a:r>
              <a:rPr lang="en-US" baseline="-25000">
                <a:latin typeface="Helvetica" pitchFamily="8" charset="0"/>
              </a:rPr>
              <a:t>2</a:t>
            </a:r>
            <a:r>
              <a:rPr lang="en-US">
                <a:latin typeface="Helvetica" pitchFamily="8" charset="0"/>
              </a:rPr>
              <a:t> exceed any previous natural levels). Along with rising </a:t>
            </a:r>
            <a:r>
              <a:rPr lang="en-US">
                <a:solidFill>
                  <a:srgbClr val="002BB8"/>
                </a:solidFill>
                <a:latin typeface="Helvetica" pitchFamily="8" charset="0"/>
              </a:rPr>
              <a:t>methane</a:t>
            </a:r>
            <a:r>
              <a:rPr lang="en-US">
                <a:latin typeface="Helvetica" pitchFamily="8" charset="0"/>
              </a:rPr>
              <a:t> levels, these changes are anticipated to cause an increase of 1.4</a:t>
            </a:r>
            <a:r>
              <a:rPr lang="en-US" altLang="en-US">
                <a:latin typeface="Helvetica" pitchFamily="8" charset="0"/>
              </a:rPr>
              <a:t>-</a:t>
            </a:r>
            <a:r>
              <a:rPr lang="en-US">
                <a:latin typeface="Helvetica" pitchFamily="8" charset="0"/>
              </a:rPr>
              <a:t>5.6°C between 1990 and 2100.</a:t>
            </a:r>
          </a:p>
          <a:p>
            <a:pPr>
              <a:buFontTx/>
              <a:buChar char="•"/>
            </a:pPr>
            <a:r>
              <a:rPr lang="en-US">
                <a:latin typeface="Helvetica" pitchFamily="8" charset="0"/>
              </a:rPr>
              <a:t>Aerosols:</a:t>
            </a:r>
          </a:p>
          <a:p>
            <a:pPr lvl="1">
              <a:buFontTx/>
              <a:buChar char="•"/>
            </a:pPr>
            <a:r>
              <a:rPr lang="en-US">
                <a:latin typeface="Helvetica" pitchFamily="8" charset="0"/>
              </a:rPr>
              <a:t>Anthropogenic aerosols, particularly sulphate aerosols from fossil fuel combustion, are believed to exert a cooling influence. This, together with natural variability, is believed to account for the relative "plateau" in the graph of 20th century temperatures in the middle of the century.</a:t>
            </a:r>
          </a:p>
          <a:p>
            <a:pPr>
              <a:buFontTx/>
              <a:buChar char="•"/>
            </a:pPr>
            <a:r>
              <a:rPr lang="en-US">
                <a:latin typeface="Helvetica" pitchFamily="8" charset="0"/>
              </a:rPr>
              <a:t>Cement Manufacture:</a:t>
            </a:r>
          </a:p>
          <a:p>
            <a:pPr lvl="1">
              <a:buFontTx/>
              <a:buChar char="•"/>
            </a:pPr>
            <a:r>
              <a:rPr lang="en-US">
                <a:latin typeface="Helvetica" pitchFamily="8" charset="0"/>
              </a:rPr>
              <a:t>Cement manufacturing is the third largest cause of man-made carbon dioxide emissions. While fossil fuel combustion and deforestation each produce significantly more carbon dioxide (CO</a:t>
            </a:r>
            <a:r>
              <a:rPr lang="en-US" baseline="-25000">
                <a:latin typeface="Helvetica" pitchFamily="8" charset="0"/>
              </a:rPr>
              <a:t>2</a:t>
            </a:r>
            <a:r>
              <a:rPr lang="en-US">
                <a:latin typeface="Helvetica" pitchFamily="8" charset="0"/>
              </a:rPr>
              <a:t>), cement-making is responsible for approximately 2.5% of total worldwide emissions from industrial sources (energy plus manufacturing sectors).</a:t>
            </a:r>
          </a:p>
          <a:p>
            <a:pPr>
              <a:buFontTx/>
              <a:buChar char="•"/>
            </a:pPr>
            <a:r>
              <a:rPr lang="en-US">
                <a:latin typeface="Helvetica" pitchFamily="8" charset="0"/>
              </a:rPr>
              <a:t>Land Use:</a:t>
            </a:r>
          </a:p>
          <a:p>
            <a:pPr lvl="1">
              <a:buFontTx/>
              <a:buChar char="•"/>
            </a:pPr>
            <a:r>
              <a:rPr lang="en-US">
                <a:latin typeface="Helvetica" pitchFamily="8" charset="0"/>
              </a:rPr>
              <a:t>Prior to widespread fossil fuel use, humanity's largest effect on local climate is likely to have resulted from </a:t>
            </a:r>
            <a:r>
              <a:rPr lang="en-US">
                <a:solidFill>
                  <a:srgbClr val="002BB8"/>
                </a:solidFill>
                <a:latin typeface="Helvetica" pitchFamily="8" charset="0"/>
              </a:rPr>
              <a:t>land use</a:t>
            </a:r>
            <a:r>
              <a:rPr lang="en-US">
                <a:latin typeface="Helvetica" pitchFamily="8" charset="0"/>
              </a:rPr>
              <a:t>. For example, irrigation, </a:t>
            </a:r>
            <a:r>
              <a:rPr lang="en-US">
                <a:solidFill>
                  <a:srgbClr val="002BB8"/>
                </a:solidFill>
                <a:latin typeface="Helvetica" pitchFamily="8" charset="0"/>
              </a:rPr>
              <a:t>deforestation,</a:t>
            </a:r>
            <a:r>
              <a:rPr lang="en-US">
                <a:latin typeface="Helvetica" pitchFamily="8" charset="0"/>
              </a:rPr>
              <a:t> and </a:t>
            </a:r>
            <a:r>
              <a:rPr lang="en-US">
                <a:solidFill>
                  <a:srgbClr val="002BB8"/>
                </a:solidFill>
                <a:latin typeface="Helvetica" pitchFamily="8" charset="0"/>
              </a:rPr>
              <a:t>agriculture</a:t>
            </a:r>
            <a:r>
              <a:rPr lang="en-US">
                <a:latin typeface="Helvetica" pitchFamily="8" charset="0"/>
              </a:rPr>
              <a:t> change the amount of water going into and out of a given location.</a:t>
            </a:r>
          </a:p>
          <a:p>
            <a:pPr>
              <a:buFontTx/>
              <a:buChar char="•"/>
            </a:pPr>
            <a:r>
              <a:rPr lang="en-US">
                <a:latin typeface="Helvetica" pitchFamily="8" charset="0"/>
              </a:rPr>
              <a:t>Livestock:</a:t>
            </a:r>
          </a:p>
          <a:p>
            <a:pPr lvl="1">
              <a:buFontTx/>
              <a:buChar char="•"/>
            </a:pPr>
            <a:r>
              <a:rPr lang="en-US">
                <a:latin typeface="Helvetica" pitchFamily="8" charset="0"/>
              </a:rPr>
              <a:t>According to a 2006 United Nations report, livestock is responsible for 18% of the world</a:t>
            </a:r>
            <a:r>
              <a:rPr lang="en-US" altLang="en-US">
                <a:latin typeface="Arial"/>
              </a:rPr>
              <a:t>’</a:t>
            </a:r>
            <a:r>
              <a:rPr lang="en-US">
                <a:latin typeface="Helvetica" pitchFamily="8" charset="0"/>
              </a:rPr>
              <a:t>s greenhouse gas emissions as measured in CO</a:t>
            </a:r>
            <a:r>
              <a:rPr lang="en-US" baseline="-25000">
                <a:latin typeface="Helvetica" pitchFamily="8" charset="0"/>
              </a:rPr>
              <a:t>2</a:t>
            </a:r>
            <a:r>
              <a:rPr lang="en-US">
                <a:latin typeface="Helvetica" pitchFamily="8" charset="0"/>
              </a:rPr>
              <a:t> equivalents. </a:t>
            </a:r>
          </a:p>
          <a:p>
            <a:pPr lvl="1">
              <a:buFontTx/>
              <a:buChar char="•"/>
            </a:pPr>
            <a:r>
              <a:rPr lang="en-US">
                <a:latin typeface="Helvetica" pitchFamily="8" charset="0"/>
              </a:rPr>
              <a:t>This however includes land usage change, meaning deforestation in order to create grazing land. In the Amazon, 70% of deforestation is to make way for grazing land, so this is the major factor in the 2006 UN FAO report, which was the first agricultural report to include land usage change into the radiative forcing of livestock. In addition to CO</a:t>
            </a:r>
            <a:r>
              <a:rPr lang="en-US" baseline="-25000">
                <a:latin typeface="Helvetica" pitchFamily="8" charset="0"/>
              </a:rPr>
              <a:t>2</a:t>
            </a:r>
            <a:r>
              <a:rPr lang="en-US">
                <a:latin typeface="Helvetica" pitchFamily="8" charset="0"/>
              </a:rPr>
              <a:t> emissions, livestock produces 65% of human-induced nitrous oxide (which has 296 times the global warming potential of CO</a:t>
            </a:r>
            <a:r>
              <a:rPr lang="en-US" baseline="-25000">
                <a:latin typeface="Helvetica" pitchFamily="8" charset="0"/>
              </a:rPr>
              <a:t>2</a:t>
            </a:r>
            <a:r>
              <a:rPr lang="en-US">
                <a:latin typeface="Helvetica" pitchFamily="8" charset="0"/>
              </a:rPr>
              <a:t>) and 37% of human-induced methane (which has 23 times the global warming potential of CO</a:t>
            </a:r>
            <a:r>
              <a:rPr lang="en-US" baseline="-25000">
                <a:latin typeface="Helvetica" pitchFamily="8" charset="0"/>
              </a:rPr>
              <a:t>2</a:t>
            </a:r>
            <a:r>
              <a:rPr lang="en-US">
                <a:latin typeface="Helvetica" pitchFamily="8" charset="0"/>
              </a:rPr>
              <a:t>).</a:t>
            </a:r>
          </a:p>
          <a:p>
            <a:pPr>
              <a:buFontTx/>
              <a:buChar char="•"/>
            </a:pPr>
            <a:endParaRPr lang="en-US">
              <a:latin typeface="Helvetica" pitchFamily="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041DBC-8663-4576-AC58-A4E40F59C95B}" type="slidenum">
              <a:rPr lang="en-US"/>
              <a:pPr/>
              <a:t>26</a:t>
            </a:fld>
            <a:endParaRPr lang="en-US"/>
          </a:p>
        </p:txBody>
      </p:sp>
      <p:sp>
        <p:nvSpPr>
          <p:cNvPr id="58370" name="Rectangle 2"/>
          <p:cNvSpPr>
            <a:spLocks noChangeArrowheads="1" noTextEdit="1"/>
          </p:cNvSpPr>
          <p:nvPr>
            <p:ph type="sldImg"/>
          </p:nvPr>
        </p:nvSpPr>
        <p:spPr>
          <a:ln/>
        </p:spPr>
      </p:sp>
      <p:sp>
        <p:nvSpPr>
          <p:cNvPr id="58371" name="Rectangle 3"/>
          <p:cNvSpPr>
            <a:spLocks noGrp="1" noChangeArrowheads="1"/>
          </p:cNvSpPr>
          <p:nvPr>
            <p:ph type="body" idx="1"/>
          </p:nvPr>
        </p:nvSpPr>
        <p:spPr/>
        <p:txBody>
          <a:bodyPr/>
          <a:lstStyle/>
          <a:p>
            <a:pPr>
              <a:buFontTx/>
              <a:buChar char="•"/>
            </a:pPr>
            <a:r>
              <a:rPr lang="en-US">
                <a:latin typeface="Helvetica" pitchFamily="8" charset="0"/>
              </a:rPr>
              <a:t>This figure shows the predicted distribution of </a:t>
            </a:r>
            <a:r>
              <a:rPr lang="en-US">
                <a:solidFill>
                  <a:srgbClr val="338833"/>
                </a:solidFill>
                <a:latin typeface="Helvetica" pitchFamily="8" charset="0"/>
              </a:rPr>
              <a:t>temperature</a:t>
            </a:r>
            <a:r>
              <a:rPr lang="en-US">
                <a:latin typeface="Helvetica" pitchFamily="8" charset="0"/>
              </a:rPr>
              <a:t> change due to </a:t>
            </a:r>
            <a:r>
              <a:rPr lang="en-US">
                <a:solidFill>
                  <a:srgbClr val="338833"/>
                </a:solidFill>
                <a:latin typeface="Helvetica" pitchFamily="8" charset="0"/>
              </a:rPr>
              <a:t>global warming</a:t>
            </a:r>
            <a:r>
              <a:rPr lang="en-US">
                <a:latin typeface="Helvetica" pitchFamily="8" charset="0"/>
              </a:rPr>
              <a:t> from the </a:t>
            </a:r>
            <a:r>
              <a:rPr lang="en-US">
                <a:solidFill>
                  <a:srgbClr val="338833"/>
                </a:solidFill>
                <a:latin typeface="Helvetica" pitchFamily="8" charset="0"/>
              </a:rPr>
              <a:t>Hadley Centre</a:t>
            </a:r>
            <a:r>
              <a:rPr lang="en-US">
                <a:latin typeface="Helvetica" pitchFamily="8" charset="0"/>
              </a:rPr>
              <a:t> HadCM3 </a:t>
            </a:r>
            <a:r>
              <a:rPr lang="en-US">
                <a:solidFill>
                  <a:srgbClr val="338833"/>
                </a:solidFill>
                <a:latin typeface="Helvetica" pitchFamily="8" charset="0"/>
              </a:rPr>
              <a:t>climate model</a:t>
            </a:r>
            <a:r>
              <a:rPr lang="en-US">
                <a:latin typeface="Helvetica" pitchFamily="8" charset="0"/>
              </a:rPr>
              <a:t>. </a:t>
            </a:r>
          </a:p>
          <a:p>
            <a:pPr>
              <a:buFontTx/>
              <a:buChar char="•"/>
            </a:pPr>
            <a:r>
              <a:rPr lang="en-US">
                <a:latin typeface="Helvetica" pitchFamily="8" charset="0"/>
              </a:rPr>
              <a:t>These changes are based on the IS92a ("business as usual") projections of </a:t>
            </a:r>
            <a:r>
              <a:rPr lang="en-US">
                <a:solidFill>
                  <a:srgbClr val="338833"/>
                </a:solidFill>
                <a:latin typeface="Helvetica" pitchFamily="8" charset="0"/>
              </a:rPr>
              <a:t>carbon dioxide</a:t>
            </a:r>
            <a:r>
              <a:rPr lang="en-US">
                <a:latin typeface="Helvetica" pitchFamily="8" charset="0"/>
              </a:rPr>
              <a:t> and other </a:t>
            </a:r>
            <a:r>
              <a:rPr lang="en-US">
                <a:solidFill>
                  <a:srgbClr val="338833"/>
                </a:solidFill>
                <a:latin typeface="Helvetica" pitchFamily="8" charset="0"/>
              </a:rPr>
              <a:t>greenhouse gas</a:t>
            </a:r>
            <a:r>
              <a:rPr lang="en-US">
                <a:latin typeface="Helvetica" pitchFamily="8" charset="0"/>
              </a:rPr>
              <a:t> emissions during the next century, and essentially assume normal levels of economic growth and no significant steps are taken to combat global greenhouse gas emissions.</a:t>
            </a:r>
          </a:p>
          <a:p>
            <a:pPr>
              <a:buFontTx/>
              <a:buChar char="•"/>
            </a:pPr>
            <a:r>
              <a:rPr lang="en-US">
                <a:latin typeface="Helvetica" pitchFamily="8" charset="0"/>
              </a:rPr>
              <a:t>The plotted colors show predicted surface temperature changes expressed as the average prediction for 2070-2100 relative to the model's baseline temperatures in 1960-1990. </a:t>
            </a:r>
          </a:p>
          <a:p>
            <a:pPr>
              <a:buFontTx/>
              <a:buChar char="•"/>
            </a:pPr>
            <a:r>
              <a:rPr lang="en-US">
                <a:latin typeface="Helvetica" pitchFamily="8" charset="0"/>
              </a:rPr>
              <a:t>The average change is 3.0°</a:t>
            </a:r>
            <a:r>
              <a:rPr lang="en-US">
                <a:solidFill>
                  <a:srgbClr val="338833"/>
                </a:solidFill>
                <a:latin typeface="Helvetica" pitchFamily="8" charset="0"/>
              </a:rPr>
              <a:t>C</a:t>
            </a:r>
            <a:r>
              <a:rPr lang="en-US">
                <a:latin typeface="Helvetica" pitchFamily="8" charset="0"/>
              </a:rPr>
              <a:t>, placing this model on the lower half of the </a:t>
            </a:r>
            <a:r>
              <a:rPr lang="en-US">
                <a:solidFill>
                  <a:srgbClr val="338833"/>
                </a:solidFill>
                <a:latin typeface="Helvetica" pitchFamily="8" charset="0"/>
              </a:rPr>
              <a:t>Intergovernmental Panel on Climate Change</a:t>
            </a:r>
            <a:r>
              <a:rPr lang="en-US">
                <a:latin typeface="Helvetica" pitchFamily="8" charset="0"/>
              </a:rPr>
              <a:t>'s 1.4-5.8°C predicted </a:t>
            </a:r>
            <a:r>
              <a:rPr lang="en-US">
                <a:solidFill>
                  <a:srgbClr val="338833"/>
                </a:solidFill>
                <a:latin typeface="Helvetica" pitchFamily="8" charset="0"/>
              </a:rPr>
              <a:t>climate change</a:t>
            </a:r>
            <a:r>
              <a:rPr lang="en-US">
                <a:latin typeface="Helvetica" pitchFamily="8" charset="0"/>
              </a:rPr>
              <a:t> from 1990 to 2100. </a:t>
            </a:r>
          </a:p>
          <a:p>
            <a:pPr>
              <a:buFontTx/>
              <a:buChar char="•"/>
            </a:pPr>
            <a:r>
              <a:rPr lang="en-US">
                <a:latin typeface="Helvetica" pitchFamily="8" charset="0"/>
              </a:rPr>
              <a:t>As can be expected from their lower </a:t>
            </a:r>
            <a:r>
              <a:rPr lang="en-US">
                <a:solidFill>
                  <a:srgbClr val="338833"/>
                </a:solidFill>
                <a:latin typeface="Helvetica" pitchFamily="8" charset="0"/>
              </a:rPr>
              <a:t>specific heat</a:t>
            </a:r>
            <a:r>
              <a:rPr lang="en-US">
                <a:latin typeface="Helvetica" pitchFamily="8" charset="0"/>
              </a:rPr>
              <a:t>, continents are expected to warm more rapidly than oceans with an average of 4.2°C and 2.5°C in this model respectively. The lowest predicted warming is 0.55°C south of </a:t>
            </a:r>
            <a:r>
              <a:rPr lang="en-US">
                <a:solidFill>
                  <a:srgbClr val="338833"/>
                </a:solidFill>
                <a:latin typeface="Helvetica" pitchFamily="8" charset="0"/>
              </a:rPr>
              <a:t>South America</a:t>
            </a:r>
            <a:r>
              <a:rPr lang="en-US">
                <a:latin typeface="Helvetica" pitchFamily="8" charset="0"/>
              </a:rPr>
              <a:t> and the highest is 9.2°C in the </a:t>
            </a:r>
            <a:r>
              <a:rPr lang="en-US">
                <a:solidFill>
                  <a:srgbClr val="338833"/>
                </a:solidFill>
                <a:latin typeface="Helvetica" pitchFamily="8" charset="0"/>
              </a:rPr>
              <a:t>Arctic Ocean </a:t>
            </a:r>
            <a:r>
              <a:rPr lang="en-US">
                <a:latin typeface="Helvetica" pitchFamily="8" charset="0"/>
              </a:rPr>
              <a:t>(points exceeding 8°C are plotted as black).</a:t>
            </a:r>
          </a:p>
          <a:p>
            <a:pPr>
              <a:buFontTx/>
              <a:buChar char="•"/>
            </a:pPr>
            <a:r>
              <a:rPr lang="en-US">
                <a:latin typeface="Helvetica" pitchFamily="8" charset="0"/>
              </a:rPr>
              <a:t>Note the large increase in temperature over the South American continent. A result of the loss of the Brazilian rainforest.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66CC8B-2E2B-4174-807D-88FE48010704}" type="slidenum">
              <a:rPr lang="en-US"/>
              <a:pPr/>
              <a:t>27</a:t>
            </a:fld>
            <a:endParaRPr lang="en-US"/>
          </a:p>
        </p:txBody>
      </p:sp>
      <p:sp>
        <p:nvSpPr>
          <p:cNvPr id="72706" name="Rectangle 2"/>
          <p:cNvSpPr>
            <a:spLocks noChangeArrowheads="1" noTextEdit="1"/>
          </p:cNvSpPr>
          <p:nvPr>
            <p:ph type="sldImg"/>
          </p:nvPr>
        </p:nvSpPr>
        <p:spPr>
          <a:ln/>
        </p:spPr>
      </p:sp>
      <p:sp>
        <p:nvSpPr>
          <p:cNvPr id="72707" name="Rectangle 3"/>
          <p:cNvSpPr>
            <a:spLocks noGrp="1" noChangeArrowheads="1"/>
          </p:cNvSpPr>
          <p:nvPr>
            <p:ph type="body" idx="1"/>
          </p:nvPr>
        </p:nvSpPr>
        <p:spPr/>
        <p:txBody>
          <a:bodyPr/>
          <a:lstStyle/>
          <a:p>
            <a:pPr>
              <a:buFontTx/>
              <a:buChar char="•"/>
            </a:pPr>
            <a:r>
              <a:rPr lang="en-US">
                <a:latin typeface="Helvetica" pitchFamily="8" charset="0"/>
              </a:rPr>
              <a:t>An increase in global temperatures is expected to </a:t>
            </a:r>
            <a:r>
              <a:rPr lang="en-US">
                <a:solidFill>
                  <a:srgbClr val="002BB8"/>
                </a:solidFill>
                <a:latin typeface="Helvetica" pitchFamily="8" charset="0"/>
              </a:rPr>
              <a:t>cause other changes</a:t>
            </a:r>
            <a:r>
              <a:rPr lang="en-US">
                <a:latin typeface="Helvetica" pitchFamily="8" charset="0"/>
              </a:rPr>
              <a:t>, including </a:t>
            </a:r>
            <a:r>
              <a:rPr lang="en-US">
                <a:solidFill>
                  <a:srgbClr val="002BB8"/>
                </a:solidFill>
                <a:latin typeface="Helvetica" pitchFamily="8" charset="0"/>
              </a:rPr>
              <a:t>sea level rise</a:t>
            </a:r>
            <a:r>
              <a:rPr lang="en-US">
                <a:latin typeface="Helvetica" pitchFamily="8" charset="0"/>
              </a:rPr>
              <a:t>, increased intensity of </a:t>
            </a:r>
            <a:r>
              <a:rPr lang="en-US">
                <a:solidFill>
                  <a:srgbClr val="002BB8"/>
                </a:solidFill>
                <a:latin typeface="Helvetica" pitchFamily="8" charset="0"/>
              </a:rPr>
              <a:t>extreme weather</a:t>
            </a:r>
            <a:r>
              <a:rPr lang="en-US">
                <a:latin typeface="Helvetica" pitchFamily="8" charset="0"/>
              </a:rPr>
              <a:t> events, and changes in the amount and pattern of </a:t>
            </a:r>
            <a:r>
              <a:rPr lang="en-US">
                <a:solidFill>
                  <a:srgbClr val="002BB8"/>
                </a:solidFill>
                <a:latin typeface="Helvetica" pitchFamily="8" charset="0"/>
              </a:rPr>
              <a:t>precipitation</a:t>
            </a:r>
            <a:r>
              <a:rPr lang="en-US">
                <a:latin typeface="Helvetica" pitchFamily="8" charset="0"/>
              </a:rPr>
              <a:t>. </a:t>
            </a:r>
          </a:p>
          <a:p>
            <a:pPr lvl="2">
              <a:buFontTx/>
              <a:buChar char="•"/>
            </a:pPr>
            <a:r>
              <a:rPr lang="en-US">
                <a:latin typeface="Helvetica" pitchFamily="8" charset="0"/>
              </a:rPr>
              <a:t>For example, sea level rise: With increasing average global temperature, the </a:t>
            </a:r>
            <a:r>
              <a:rPr lang="en-US">
                <a:solidFill>
                  <a:srgbClr val="002BB8"/>
                </a:solidFill>
                <a:latin typeface="Helvetica" pitchFamily="8" charset="0"/>
              </a:rPr>
              <a:t>water</a:t>
            </a:r>
            <a:r>
              <a:rPr lang="en-US">
                <a:latin typeface="Helvetica" pitchFamily="8" charset="0"/>
              </a:rPr>
              <a:t> in the oceans expands in volume, and additional water enters them which had previously been locked up on land in glaciers, for example, the </a:t>
            </a:r>
            <a:r>
              <a:rPr lang="en-US">
                <a:solidFill>
                  <a:srgbClr val="002BB8"/>
                </a:solidFill>
                <a:latin typeface="Helvetica" pitchFamily="8" charset="0"/>
              </a:rPr>
              <a:t>Greenland</a:t>
            </a:r>
            <a:r>
              <a:rPr lang="en-US">
                <a:latin typeface="Helvetica" pitchFamily="8" charset="0"/>
              </a:rPr>
              <a:t> and the </a:t>
            </a:r>
            <a:r>
              <a:rPr lang="en-US">
                <a:solidFill>
                  <a:srgbClr val="002BB8"/>
                </a:solidFill>
                <a:latin typeface="Helvetica" pitchFamily="8" charset="0"/>
              </a:rPr>
              <a:t>Antarctic ice sheets</a:t>
            </a:r>
            <a:r>
              <a:rPr lang="en-US">
                <a:latin typeface="Helvetica" pitchFamily="8" charset="0"/>
              </a:rPr>
              <a:t>. An increase of 1.5 to 4.5°C is estimated to lead to an increase of 15 to 95 cm (IPCC 2001).The sea level has risen more than 120m since the peak of the last </a:t>
            </a:r>
            <a:r>
              <a:rPr lang="en-US">
                <a:solidFill>
                  <a:srgbClr val="002BB8"/>
                </a:solidFill>
                <a:latin typeface="Helvetica" pitchFamily="8" charset="0"/>
              </a:rPr>
              <a:t>ice age</a:t>
            </a:r>
            <a:r>
              <a:rPr lang="en-US">
                <a:latin typeface="Helvetica" pitchFamily="8" charset="0"/>
              </a:rPr>
              <a:t> about 18,000 years ago! The bulk of that occurred before 6000 years ago. From 3000 years ago to the start of the 19th century, sea level was almost constant, rising at 0.1 to 0.2 </a:t>
            </a:r>
            <a:r>
              <a:rPr lang="en-US">
                <a:solidFill>
                  <a:srgbClr val="002BB8"/>
                </a:solidFill>
                <a:latin typeface="Helvetica" pitchFamily="8" charset="0"/>
              </a:rPr>
              <a:t>mm</a:t>
            </a:r>
            <a:r>
              <a:rPr lang="en-US">
                <a:latin typeface="Helvetica" pitchFamily="8" charset="0"/>
              </a:rPr>
              <a:t>/yr; since 1900, the level has risen at 1</a:t>
            </a:r>
            <a:r>
              <a:rPr lang="en-US" altLang="en-US">
                <a:latin typeface="Helvetica" pitchFamily="8" charset="0"/>
              </a:rPr>
              <a:t>-</a:t>
            </a:r>
            <a:r>
              <a:rPr lang="en-US">
                <a:latin typeface="Helvetica" pitchFamily="8" charset="0"/>
              </a:rPr>
              <a:t>2 mm/yr; since </a:t>
            </a:r>
            <a:r>
              <a:rPr lang="en-US">
                <a:solidFill>
                  <a:srgbClr val="002BB8"/>
                </a:solidFill>
                <a:latin typeface="Helvetica" pitchFamily="8" charset="0"/>
              </a:rPr>
              <a:t>1992</a:t>
            </a:r>
            <a:r>
              <a:rPr lang="en-US">
                <a:latin typeface="Helvetica" pitchFamily="8" charset="0"/>
              </a:rPr>
              <a:t>, </a:t>
            </a:r>
            <a:r>
              <a:rPr lang="en-US">
                <a:solidFill>
                  <a:srgbClr val="002BB8"/>
                </a:solidFill>
                <a:latin typeface="Helvetica" pitchFamily="8" charset="0"/>
              </a:rPr>
              <a:t>satellite</a:t>
            </a:r>
            <a:r>
              <a:rPr lang="en-US">
                <a:latin typeface="Helvetica" pitchFamily="8" charset="0"/>
              </a:rPr>
              <a:t> altimetry indicates a rate of about 3 mm/yr! (See graph for the change in sea level over time).</a:t>
            </a:r>
          </a:p>
          <a:p>
            <a:pPr>
              <a:buFontTx/>
              <a:buChar char="•"/>
            </a:pPr>
            <a:endParaRPr lang="en-US">
              <a:latin typeface="Helvetica" pitchFamily="8" charset="0"/>
            </a:endParaRPr>
          </a:p>
          <a:p>
            <a:pPr>
              <a:buFontTx/>
              <a:buChar char="•"/>
            </a:pPr>
            <a:r>
              <a:rPr lang="en-US">
                <a:latin typeface="Helvetica" pitchFamily="8" charset="0"/>
              </a:rPr>
              <a:t>Other </a:t>
            </a:r>
            <a:r>
              <a:rPr lang="en-US">
                <a:solidFill>
                  <a:srgbClr val="002BB8"/>
                </a:solidFill>
                <a:latin typeface="Helvetica" pitchFamily="8" charset="0"/>
              </a:rPr>
              <a:t>effects of global warming</a:t>
            </a:r>
            <a:r>
              <a:rPr lang="en-US">
                <a:latin typeface="Helvetica" pitchFamily="8" charset="0"/>
              </a:rPr>
              <a:t> include changes in </a:t>
            </a:r>
            <a:r>
              <a:rPr lang="en-US">
                <a:solidFill>
                  <a:srgbClr val="002BB8"/>
                </a:solidFill>
                <a:latin typeface="Helvetica" pitchFamily="8" charset="0"/>
              </a:rPr>
              <a:t>agricultural yields, glacier retreat</a:t>
            </a:r>
            <a:r>
              <a:rPr lang="en-US">
                <a:latin typeface="Helvetica" pitchFamily="8" charset="0"/>
              </a:rPr>
              <a:t>, species </a:t>
            </a:r>
            <a:r>
              <a:rPr lang="en-US">
                <a:solidFill>
                  <a:srgbClr val="002BB8"/>
                </a:solidFill>
                <a:latin typeface="Helvetica" pitchFamily="8" charset="0"/>
              </a:rPr>
              <a:t>extinctions</a:t>
            </a:r>
            <a:r>
              <a:rPr lang="en-US">
                <a:latin typeface="Helvetica" pitchFamily="8" charset="0"/>
              </a:rPr>
              <a:t> and increases in the ranges of </a:t>
            </a:r>
            <a:r>
              <a:rPr lang="en-US">
                <a:solidFill>
                  <a:srgbClr val="002BB8"/>
                </a:solidFill>
                <a:latin typeface="Helvetica" pitchFamily="8" charset="0"/>
              </a:rPr>
              <a:t>disease vectors (carriers)</a:t>
            </a:r>
            <a:r>
              <a:rPr lang="en-US">
                <a:latin typeface="Helvetica" pitchFamily="8" charset="0"/>
              </a:rPr>
              <a:t>. </a:t>
            </a:r>
          </a:p>
          <a:p>
            <a:pPr>
              <a:buFontTx/>
              <a:buChar char="•"/>
            </a:pPr>
            <a:r>
              <a:rPr lang="en-US">
                <a:latin typeface="Helvetica" pitchFamily="8" charset="0"/>
              </a:rPr>
              <a:t>Remaining scientific </a:t>
            </a:r>
            <a:r>
              <a:rPr lang="en-US">
                <a:solidFill>
                  <a:srgbClr val="002BB8"/>
                </a:solidFill>
                <a:latin typeface="Helvetica" pitchFamily="8" charset="0"/>
              </a:rPr>
              <a:t>uncertainties</a:t>
            </a:r>
            <a:r>
              <a:rPr lang="en-US">
                <a:latin typeface="Helvetica" pitchFamily="8" charset="0"/>
              </a:rPr>
              <a:t> include the amount of warming expected in the future, and how warming and related changes will vary from region to region around the globe. There is ongoing </a:t>
            </a:r>
            <a:r>
              <a:rPr lang="en-US">
                <a:solidFill>
                  <a:srgbClr val="002BB8"/>
                </a:solidFill>
                <a:latin typeface="Helvetica" pitchFamily="8" charset="0"/>
              </a:rPr>
              <a:t>political</a:t>
            </a:r>
            <a:r>
              <a:rPr lang="en-US">
                <a:latin typeface="Helvetica" pitchFamily="8" charset="0"/>
              </a:rPr>
              <a:t> and </a:t>
            </a:r>
            <a:r>
              <a:rPr lang="en-US">
                <a:solidFill>
                  <a:srgbClr val="002BB8"/>
                </a:solidFill>
                <a:latin typeface="Helvetica" pitchFamily="8" charset="0"/>
              </a:rPr>
              <a:t>public debate</a:t>
            </a:r>
            <a:r>
              <a:rPr lang="en-US">
                <a:latin typeface="Helvetica" pitchFamily="8" charset="0"/>
              </a:rPr>
              <a:t> worldwide regarding what, if any, action should be taken to </a:t>
            </a:r>
            <a:r>
              <a:rPr lang="en-US">
                <a:solidFill>
                  <a:srgbClr val="002BB8"/>
                </a:solidFill>
                <a:latin typeface="Helvetica" pitchFamily="8" charset="0"/>
              </a:rPr>
              <a:t>reduce or reverse future warming</a:t>
            </a:r>
            <a:r>
              <a:rPr lang="en-US">
                <a:latin typeface="Helvetica" pitchFamily="8" charset="0"/>
              </a:rPr>
              <a:t> or to </a:t>
            </a:r>
            <a:r>
              <a:rPr lang="en-US">
                <a:solidFill>
                  <a:srgbClr val="002BB8"/>
                </a:solidFill>
                <a:latin typeface="Helvetica" pitchFamily="8" charset="0"/>
              </a:rPr>
              <a:t>adapt to its expected consequences</a:t>
            </a:r>
            <a:r>
              <a:rPr lang="en-US">
                <a:latin typeface="Helvetica" pitchFamily="8" charset="0"/>
              </a:rPr>
              <a:t>. </a:t>
            </a:r>
            <a:r>
              <a:rPr lang="en-US">
                <a:solidFill>
                  <a:srgbClr val="002BB8"/>
                </a:solidFill>
                <a:latin typeface="Helvetica" pitchFamily="8" charset="0"/>
              </a:rPr>
              <a:t>Most national governments</a:t>
            </a:r>
            <a:r>
              <a:rPr lang="en-US">
                <a:latin typeface="Helvetica" pitchFamily="8" charset="0"/>
              </a:rPr>
              <a:t> have signed and ratified the </a:t>
            </a:r>
            <a:r>
              <a:rPr lang="en-US">
                <a:solidFill>
                  <a:srgbClr val="002BB8"/>
                </a:solidFill>
                <a:latin typeface="Helvetica" pitchFamily="8" charset="0"/>
              </a:rPr>
              <a:t>Kyoto Protocol</a:t>
            </a:r>
            <a:r>
              <a:rPr lang="en-US">
                <a:latin typeface="Helvetica" pitchFamily="8" charset="0"/>
              </a:rPr>
              <a:t>, aimed at reducing greenhouse gas emissions.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B0B1D4-15BF-4476-857E-ED642936889B}" type="slidenum">
              <a:rPr lang="en-US"/>
              <a:pPr/>
              <a:t>28</a:t>
            </a:fld>
            <a:endParaRPr lang="en-US"/>
          </a:p>
        </p:txBody>
      </p:sp>
      <p:sp>
        <p:nvSpPr>
          <p:cNvPr id="75778" name="Rectangle 2"/>
          <p:cNvSpPr>
            <a:spLocks noChangeArrowheads="1" noTextEdit="1"/>
          </p:cNvSpPr>
          <p:nvPr>
            <p:ph type="sldImg"/>
          </p:nvPr>
        </p:nvSpPr>
        <p:spPr>
          <a:ln/>
        </p:spPr>
      </p:sp>
      <p:sp>
        <p:nvSpPr>
          <p:cNvPr id="75779" name="Rectangle 3"/>
          <p:cNvSpPr>
            <a:spLocks noGrp="1" noChangeArrowheads="1"/>
          </p:cNvSpPr>
          <p:nvPr>
            <p:ph type="body" idx="1"/>
          </p:nvPr>
        </p:nvSpPr>
        <p:spPr/>
        <p:txBody>
          <a:bodyPr/>
          <a:lstStyle/>
          <a:p>
            <a:r>
              <a:rPr lang="en-US"/>
              <a:t>Presenter: read through questions as they appear one by one…these are the hot topics of debate at the moment.</a:t>
            </a:r>
          </a:p>
          <a:p>
            <a:endParaRPr lang="en-US"/>
          </a:p>
          <a:p>
            <a:r>
              <a:rPr lang="en-US"/>
              <a:t>We know from studying the past climate cycles that humans are having an influence on the current conditions. Scientists have identified these questions as important but we don’t yet know what the future effects will be.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E31F98-8A3F-4AB8-A40B-370E7E6A1D76}" type="slidenum">
              <a:rPr lang="en-US"/>
              <a:pPr/>
              <a:t>29</a:t>
            </a:fld>
            <a:endParaRPr lang="en-US"/>
          </a:p>
        </p:txBody>
      </p:sp>
      <p:sp>
        <p:nvSpPr>
          <p:cNvPr id="77826" name="Rectangle 2"/>
          <p:cNvSpPr>
            <a:spLocks noChangeArrowheads="1" noTextEdit="1"/>
          </p:cNvSpPr>
          <p:nvPr>
            <p:ph type="sldImg"/>
          </p:nvPr>
        </p:nvSpPr>
        <p:spPr>
          <a:ln/>
        </p:spPr>
      </p:sp>
      <p:sp>
        <p:nvSpPr>
          <p:cNvPr id="77827" name="Rectangle 3"/>
          <p:cNvSpPr>
            <a:spLocks noGrp="1" noChangeArrowheads="1"/>
          </p:cNvSpPr>
          <p:nvPr>
            <p:ph type="body" idx="1"/>
          </p:nvPr>
        </p:nvSpPr>
        <p:spPr/>
        <p:txBody>
          <a:bodyPr/>
          <a:lstStyle/>
          <a:p>
            <a:r>
              <a:rPr lang="en-US"/>
              <a:t>Refer to the ideas the students suggested during the exercise….</a:t>
            </a:r>
          </a:p>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A3DCFB-B7DD-43CA-85F4-74FBCC55CF76}" type="slidenum">
              <a:rPr lang="en-US"/>
              <a:pPr/>
              <a:t>3</a:t>
            </a:fld>
            <a:endParaRPr lang="en-US"/>
          </a:p>
        </p:txBody>
      </p:sp>
      <p:sp>
        <p:nvSpPr>
          <p:cNvPr id="24578" name="Rectangle 1026"/>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4579" name="Rectangle 1027"/>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a:buFontTx/>
              <a:buChar char="•"/>
            </a:pPr>
            <a:r>
              <a:rPr lang="en-US" b="1"/>
              <a:t>“Weather”</a:t>
            </a:r>
            <a:r>
              <a:rPr lang="en-US">
                <a:latin typeface="Helvetica" pitchFamily="8" charset="0"/>
              </a:rPr>
              <a:t> is the set of all </a:t>
            </a:r>
            <a:r>
              <a:rPr lang="en-US">
                <a:solidFill>
                  <a:srgbClr val="002BB8"/>
                </a:solidFill>
                <a:latin typeface="Helvetica" pitchFamily="8" charset="0"/>
              </a:rPr>
              <a:t>phenomena</a:t>
            </a:r>
            <a:r>
              <a:rPr lang="en-US">
                <a:latin typeface="Helvetica" pitchFamily="8" charset="0"/>
              </a:rPr>
              <a:t> in a given </a:t>
            </a:r>
            <a:r>
              <a:rPr lang="en-US">
                <a:solidFill>
                  <a:srgbClr val="002BB8"/>
                </a:solidFill>
                <a:latin typeface="Helvetica" pitchFamily="8" charset="0"/>
              </a:rPr>
              <a:t>atmosphere</a:t>
            </a:r>
            <a:r>
              <a:rPr lang="en-US">
                <a:latin typeface="Helvetica" pitchFamily="8" charset="0"/>
              </a:rPr>
              <a:t> at a given </a:t>
            </a:r>
            <a:r>
              <a:rPr lang="en-US">
                <a:solidFill>
                  <a:srgbClr val="002BB8"/>
                </a:solidFill>
                <a:latin typeface="Helvetica" pitchFamily="8" charset="0"/>
              </a:rPr>
              <a:t>time</a:t>
            </a:r>
            <a:r>
              <a:rPr lang="en-US">
                <a:latin typeface="Helvetica" pitchFamily="8" charset="0"/>
              </a:rPr>
              <a:t>. </a:t>
            </a:r>
          </a:p>
          <a:p>
            <a:pPr>
              <a:buFontTx/>
              <a:buChar char="•"/>
            </a:pPr>
            <a:r>
              <a:rPr lang="en-US">
                <a:latin typeface="Helvetica" pitchFamily="8" charset="0"/>
              </a:rPr>
              <a:t>The term usually refers to the activity of these phenomena over short periods (hours or days), as opposed to the term </a:t>
            </a:r>
            <a:r>
              <a:rPr lang="en-US">
                <a:solidFill>
                  <a:srgbClr val="002BB8"/>
                </a:solidFill>
                <a:latin typeface="Helvetica" pitchFamily="8" charset="0"/>
              </a:rPr>
              <a:t>climate</a:t>
            </a:r>
            <a:r>
              <a:rPr lang="en-US">
                <a:latin typeface="Helvetica" pitchFamily="8" charset="0"/>
              </a:rPr>
              <a:t>, which refers to the average atmospheric conditions over longer periods of time. When used without qualification, "weather" is understood to be the weather of </a:t>
            </a:r>
            <a:r>
              <a:rPr lang="en-US">
                <a:solidFill>
                  <a:srgbClr val="002BB8"/>
                </a:solidFill>
                <a:latin typeface="Helvetica" pitchFamily="8" charset="0"/>
              </a:rPr>
              <a:t>Earth</a:t>
            </a:r>
            <a:r>
              <a:rPr lang="en-US">
                <a:latin typeface="Helvetica" pitchFamily="8" charset="0"/>
              </a:rPr>
              <a:t>.</a:t>
            </a:r>
          </a:p>
          <a:p>
            <a:pPr>
              <a:buFontTx/>
              <a:buChar char="•"/>
            </a:pPr>
            <a:r>
              <a:rPr lang="en-US">
                <a:latin typeface="Helvetica" pitchFamily="8" charset="0"/>
              </a:rPr>
              <a:t>On </a:t>
            </a:r>
            <a:r>
              <a:rPr lang="en-US">
                <a:solidFill>
                  <a:srgbClr val="002BB8"/>
                </a:solidFill>
                <a:latin typeface="Helvetica" pitchFamily="8" charset="0"/>
              </a:rPr>
              <a:t>Earth</a:t>
            </a:r>
            <a:r>
              <a:rPr lang="en-US">
                <a:latin typeface="Helvetica" pitchFamily="8" charset="0"/>
              </a:rPr>
              <a:t>, common </a:t>
            </a:r>
            <a:r>
              <a:rPr lang="en-US">
                <a:solidFill>
                  <a:srgbClr val="5A3696"/>
                </a:solidFill>
                <a:latin typeface="Helvetica" pitchFamily="8" charset="0"/>
              </a:rPr>
              <a:t>weather phenomena</a:t>
            </a:r>
            <a:r>
              <a:rPr lang="en-US">
                <a:latin typeface="Helvetica" pitchFamily="8" charset="0"/>
              </a:rPr>
              <a:t> include such things as </a:t>
            </a:r>
            <a:r>
              <a:rPr lang="en-US">
                <a:solidFill>
                  <a:srgbClr val="002BB8"/>
                </a:solidFill>
                <a:latin typeface="Helvetica" pitchFamily="8" charset="0"/>
              </a:rPr>
              <a:t>wind</a:t>
            </a:r>
            <a:r>
              <a:rPr lang="en-US">
                <a:latin typeface="Helvetica" pitchFamily="8" charset="0"/>
              </a:rPr>
              <a:t>, </a:t>
            </a:r>
            <a:r>
              <a:rPr lang="en-US">
                <a:solidFill>
                  <a:srgbClr val="002BB8"/>
                </a:solidFill>
                <a:latin typeface="Helvetica" pitchFamily="8" charset="0"/>
              </a:rPr>
              <a:t>cloud</a:t>
            </a:r>
            <a:r>
              <a:rPr lang="en-US">
                <a:latin typeface="Helvetica" pitchFamily="8" charset="0"/>
              </a:rPr>
              <a:t>, </a:t>
            </a:r>
            <a:r>
              <a:rPr lang="en-US">
                <a:solidFill>
                  <a:srgbClr val="002BB8"/>
                </a:solidFill>
                <a:latin typeface="Helvetica" pitchFamily="8" charset="0"/>
              </a:rPr>
              <a:t>rain</a:t>
            </a:r>
            <a:r>
              <a:rPr lang="en-US">
                <a:latin typeface="Helvetica" pitchFamily="8" charset="0"/>
              </a:rPr>
              <a:t>, </a:t>
            </a:r>
            <a:r>
              <a:rPr lang="en-US">
                <a:solidFill>
                  <a:srgbClr val="002BB8"/>
                </a:solidFill>
                <a:latin typeface="Helvetica" pitchFamily="8" charset="0"/>
              </a:rPr>
              <a:t>snow</a:t>
            </a:r>
            <a:r>
              <a:rPr lang="en-US">
                <a:latin typeface="Helvetica" pitchFamily="8" charset="0"/>
              </a:rPr>
              <a:t>, </a:t>
            </a:r>
            <a:r>
              <a:rPr lang="en-US">
                <a:solidFill>
                  <a:srgbClr val="002BB8"/>
                </a:solidFill>
                <a:latin typeface="Helvetica" pitchFamily="8" charset="0"/>
              </a:rPr>
              <a:t>fog</a:t>
            </a:r>
            <a:r>
              <a:rPr lang="en-US">
                <a:latin typeface="Helvetica" pitchFamily="8" charset="0"/>
              </a:rPr>
              <a:t> and </a:t>
            </a:r>
            <a:r>
              <a:rPr lang="en-US">
                <a:solidFill>
                  <a:srgbClr val="002BB8"/>
                </a:solidFill>
                <a:latin typeface="Helvetica" pitchFamily="8" charset="0"/>
              </a:rPr>
              <a:t>dust storms</a:t>
            </a:r>
            <a:r>
              <a:rPr lang="en-US">
                <a:latin typeface="Helvetica" pitchFamily="8" charset="0"/>
              </a:rPr>
              <a:t>. Less common events include </a:t>
            </a:r>
            <a:r>
              <a:rPr lang="en-US">
                <a:solidFill>
                  <a:srgbClr val="002BB8"/>
                </a:solidFill>
                <a:latin typeface="Helvetica" pitchFamily="8" charset="0"/>
              </a:rPr>
              <a:t>natural disasters</a:t>
            </a:r>
            <a:r>
              <a:rPr lang="en-US">
                <a:latin typeface="Helvetica" pitchFamily="8" charset="0"/>
              </a:rPr>
              <a:t> such as </a:t>
            </a:r>
            <a:r>
              <a:rPr lang="en-US">
                <a:solidFill>
                  <a:srgbClr val="002BB8"/>
                </a:solidFill>
                <a:latin typeface="Helvetica" pitchFamily="8" charset="0"/>
              </a:rPr>
              <a:t>cyclones</a:t>
            </a:r>
            <a:r>
              <a:rPr lang="en-US">
                <a:latin typeface="Helvetica" pitchFamily="8" charset="0"/>
              </a:rPr>
              <a:t> and </a:t>
            </a:r>
            <a:r>
              <a:rPr lang="en-US">
                <a:solidFill>
                  <a:srgbClr val="002BB8"/>
                </a:solidFill>
                <a:latin typeface="Helvetica" pitchFamily="8" charset="0"/>
              </a:rPr>
              <a:t>ice storms</a:t>
            </a:r>
            <a:r>
              <a:rPr lang="en-US">
                <a:latin typeface="Helvetica" pitchFamily="8" charset="0"/>
              </a:rPr>
              <a:t>. </a:t>
            </a:r>
          </a:p>
          <a:p>
            <a:pPr>
              <a:buFontTx/>
              <a:buChar char="•"/>
            </a:pPr>
            <a:endParaRPr lang="en-US">
              <a:latin typeface="Helvetica" pitchFamily="8" charset="0"/>
            </a:endParaRPr>
          </a:p>
          <a:p>
            <a:pPr>
              <a:buFontTx/>
              <a:buChar char="•"/>
            </a:pPr>
            <a:r>
              <a:rPr lang="en-US">
                <a:latin typeface="Helvetica" pitchFamily="8" charset="0"/>
              </a:rPr>
              <a:t>Almost all familiar weather phenomena occur in the </a:t>
            </a:r>
            <a:r>
              <a:rPr lang="en-US">
                <a:solidFill>
                  <a:srgbClr val="002BB8"/>
                </a:solidFill>
                <a:latin typeface="Helvetica" pitchFamily="8" charset="0"/>
              </a:rPr>
              <a:t>troposphere</a:t>
            </a:r>
            <a:r>
              <a:rPr lang="en-US">
                <a:latin typeface="Helvetica" pitchFamily="8" charset="0"/>
              </a:rPr>
              <a:t> (the lower part of the atmosphere - see figure on left). Weather does occur in the </a:t>
            </a:r>
            <a:r>
              <a:rPr lang="en-US">
                <a:solidFill>
                  <a:srgbClr val="002BB8"/>
                </a:solidFill>
                <a:latin typeface="Helvetica" pitchFamily="8" charset="0"/>
              </a:rPr>
              <a:t>stratosphere</a:t>
            </a:r>
            <a:r>
              <a:rPr lang="en-US">
                <a:latin typeface="Helvetica" pitchFamily="8" charset="0"/>
              </a:rPr>
              <a:t> and can affect weather lower down in the troposphere, but the exact mechanisms are poorly understood.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B43982-73A1-48BB-96E2-C90D1BC97E9A}" type="slidenum">
              <a:rPr lang="en-US"/>
              <a:pPr/>
              <a:t>4</a:t>
            </a:fld>
            <a:endParaRPr lang="en-US"/>
          </a:p>
        </p:txBody>
      </p:sp>
      <p:sp>
        <p:nvSpPr>
          <p:cNvPr id="20482" name="Rectangle 2"/>
          <p:cNvSpPr>
            <a:spLocks noChangeArrowheads="1" noTextEdit="1"/>
          </p:cNvSpPr>
          <p:nvPr>
            <p:ph type="sldImg"/>
          </p:nvPr>
        </p:nvSpPr>
        <p:spPr>
          <a:ln/>
        </p:spPr>
      </p:sp>
      <p:sp>
        <p:nvSpPr>
          <p:cNvPr id="20483" name="Rectangle 3"/>
          <p:cNvSpPr>
            <a:spLocks noGrp="1" noChangeArrowheads="1"/>
          </p:cNvSpPr>
          <p:nvPr>
            <p:ph type="body" idx="1"/>
          </p:nvPr>
        </p:nvSpPr>
        <p:spPr/>
        <p:txBody>
          <a:bodyPr/>
          <a:lstStyle/>
          <a:p>
            <a:pPr>
              <a:buFontTx/>
              <a:buChar char="•"/>
            </a:pPr>
            <a:r>
              <a:rPr lang="en-US"/>
              <a:t>Science is the search for knowledge.</a:t>
            </a:r>
          </a:p>
          <a:p>
            <a:pPr>
              <a:buFontTx/>
              <a:buChar char="•"/>
            </a:pPr>
            <a:r>
              <a:rPr lang="en-US"/>
              <a:t>It is the testing of different hypotheses in the attempt to work out how and why things are as they are.</a:t>
            </a:r>
          </a:p>
          <a:p>
            <a:pPr>
              <a:buFontTx/>
              <a:buChar char="•"/>
            </a:pPr>
            <a:r>
              <a:rPr lang="en-US"/>
              <a:t>For example, by answering scientific questions we can map out the phases of the moon (left) and track the effects of the changing seasons (right).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FEBFCD-E0B7-4957-8B55-74ACFD51B604}" type="slidenum">
              <a:rPr lang="en-US"/>
              <a:pPr/>
              <a:t>5</a:t>
            </a:fld>
            <a:endParaRPr lang="en-US"/>
          </a:p>
        </p:txBody>
      </p:sp>
      <p:sp>
        <p:nvSpPr>
          <p:cNvPr id="21506" name="Rectangle 2"/>
          <p:cNvSpPr>
            <a:spLocks noChangeArrowheads="1" noTextEdit="1"/>
          </p:cNvSpPr>
          <p:nvPr>
            <p:ph type="sldImg"/>
          </p:nvPr>
        </p:nvSpPr>
        <p:spPr>
          <a:ln/>
        </p:spPr>
      </p:sp>
      <p:sp>
        <p:nvSpPr>
          <p:cNvPr id="21507" name="Rectangle 3"/>
          <p:cNvSpPr>
            <a:spLocks noGrp="1" noChangeArrowheads="1"/>
          </p:cNvSpPr>
          <p:nvPr>
            <p:ph type="body" idx="1"/>
          </p:nvPr>
        </p:nvSpPr>
        <p:spPr/>
        <p:txBody>
          <a:bodyPr/>
          <a:lstStyle/>
          <a:p>
            <a:pPr>
              <a:buFontTx/>
              <a:buChar char="•"/>
            </a:pPr>
            <a:r>
              <a:rPr lang="en-US"/>
              <a:t>Science allows us to answer questions about our planet and understand</a:t>
            </a:r>
            <a:r>
              <a:rPr lang="en-GB" sz="2800">
                <a:latin typeface="Tahoma" pitchFamily="8" charset="0"/>
              </a:rPr>
              <a:t> the physics, chemistry and biology of the parts of the Earth.</a:t>
            </a:r>
          </a:p>
          <a:p>
            <a:pPr>
              <a:buFontTx/>
              <a:buChar char="•"/>
            </a:pPr>
            <a:r>
              <a:rPr lang="en-GB" sz="2800">
                <a:latin typeface="Tahoma" pitchFamily="8" charset="0"/>
              </a:rPr>
              <a:t>For example, we know how nutrients pass through ecosystems (Presenter: Briefly go through the left hand figure. Nutrients such as nitrogen are taken up from the soil by plants and consumed by animals which, when they die, pass the nutrients back into the soil via decomposers etc.). We also can track the movement of water (right hand figure) from the ocean, into the atmosphere, back onto land and once again the ocean. </a:t>
            </a:r>
          </a:p>
          <a:p>
            <a:pPr>
              <a:buFontTx/>
              <a:buChar char="•"/>
            </a:pPr>
            <a:endParaRPr lang="en-GB" sz="2800">
              <a:latin typeface="Tahoma" pitchFamily="8" charset="0"/>
            </a:endParaRPr>
          </a:p>
          <a:p>
            <a:pPr>
              <a:buFontTx/>
              <a:buChar char="•"/>
            </a:pPr>
            <a:r>
              <a:rPr lang="en-GB" sz="2800">
                <a:latin typeface="Tahoma" pitchFamily="8" charset="0"/>
              </a:rPr>
              <a:t>Science enables us to learn about the past and current ecosystems, weather patterns and climate and use this to assess any changes as we look towards the future.</a:t>
            </a:r>
          </a:p>
          <a:p>
            <a:pPr>
              <a:buFontTx/>
              <a:buChar char="•"/>
            </a:pPr>
            <a:endParaRPr lang="en-GB" sz="2800">
              <a:latin typeface="Tahoma" pitchFamily="8" charset="0"/>
            </a:endParaRPr>
          </a:p>
          <a:p>
            <a:pPr>
              <a:buFontTx/>
              <a:buChar char="•"/>
            </a:pPr>
            <a:endParaRPr lang="en-US" sz="2800">
              <a:latin typeface="Tahoma" pitchFamily="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1AF3FA-D832-40D7-B518-AB9693B880E4}" type="slidenum">
              <a:rPr lang="en-US"/>
              <a:pPr/>
              <a:t>6</a:t>
            </a:fld>
            <a:endParaRPr lang="en-US"/>
          </a:p>
        </p:txBody>
      </p:sp>
      <p:sp>
        <p:nvSpPr>
          <p:cNvPr id="22530" name="Rectangle 2"/>
          <p:cNvSpPr>
            <a:spLocks noChangeArrowheads="1" noTextEdit="1"/>
          </p:cNvSpPr>
          <p:nvPr>
            <p:ph type="sldImg"/>
          </p:nvPr>
        </p:nvSpPr>
        <p:spPr>
          <a:ln/>
        </p:spPr>
      </p:sp>
      <p:sp>
        <p:nvSpPr>
          <p:cNvPr id="22531" name="Rectangle 3"/>
          <p:cNvSpPr>
            <a:spLocks noGrp="1" noChangeArrowheads="1"/>
          </p:cNvSpPr>
          <p:nvPr>
            <p:ph type="body" idx="1"/>
          </p:nvPr>
        </p:nvSpPr>
        <p:spPr/>
        <p:txBody>
          <a:bodyPr/>
          <a:lstStyle/>
          <a:p>
            <a:pPr>
              <a:buFontTx/>
              <a:buChar char="•"/>
            </a:pPr>
            <a:r>
              <a:rPr lang="en-US"/>
              <a:t>The climate includes interaction between all areas on the surface of the Earth and in the atmosphere.</a:t>
            </a:r>
          </a:p>
          <a:p>
            <a:pPr lvl="2">
              <a:buFontTx/>
              <a:buChar char="•"/>
            </a:pPr>
            <a:r>
              <a:rPr lang="en-US"/>
              <a:t>For example, water is evaporated from the ocean to form water vapor clouds in the atmosphere. The wind can then carry these clouds over the land where the water falls as rain or snow. Eventually the water may return to the ocean via rivers etc.</a:t>
            </a:r>
          </a:p>
          <a:p>
            <a:pPr lvl="2">
              <a:buFontTx/>
              <a:buChar char="•"/>
            </a:pPr>
            <a:r>
              <a:rPr lang="en-US"/>
              <a:t>Also, the biosphere the living plants and animals, live in and utilize the land, sea and sky - so you can see how everything is connected.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7F1005-4ADB-400B-A3F1-7E611B6AEF3A}" type="slidenum">
              <a:rPr lang="en-US"/>
              <a:pPr/>
              <a:t>7</a:t>
            </a:fld>
            <a:endParaRPr lang="en-US"/>
          </a:p>
        </p:txBody>
      </p:sp>
      <p:sp>
        <p:nvSpPr>
          <p:cNvPr id="30722"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723"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a:buFontTx/>
              <a:buChar char="•"/>
            </a:pPr>
            <a:r>
              <a:rPr lang="en-US" b="1"/>
              <a:t>Atmospheric circulation</a:t>
            </a:r>
            <a:r>
              <a:rPr lang="en-US">
                <a:latin typeface="Helvetica" pitchFamily="8" charset="0"/>
              </a:rPr>
              <a:t> is the large-scale movement of air, and the means (together with the </a:t>
            </a:r>
            <a:r>
              <a:rPr lang="en-US">
                <a:solidFill>
                  <a:srgbClr val="5A3696"/>
                </a:solidFill>
              </a:rPr>
              <a:t>ocean circulation</a:t>
            </a:r>
            <a:r>
              <a:rPr lang="en-US">
                <a:latin typeface="Helvetica" pitchFamily="8" charset="0"/>
              </a:rPr>
              <a:t>, which will be discussed next) by which </a:t>
            </a:r>
            <a:r>
              <a:rPr lang="en-US">
                <a:solidFill>
                  <a:srgbClr val="002BB8"/>
                </a:solidFill>
              </a:rPr>
              <a:t>heat</a:t>
            </a:r>
            <a:r>
              <a:rPr lang="en-US">
                <a:latin typeface="Helvetica" pitchFamily="8" charset="0"/>
              </a:rPr>
              <a:t> is distributed on the surface of the </a:t>
            </a:r>
            <a:r>
              <a:rPr lang="en-US">
                <a:solidFill>
                  <a:srgbClr val="002BB8"/>
                </a:solidFill>
              </a:rPr>
              <a:t>Earth</a:t>
            </a:r>
            <a:r>
              <a:rPr lang="en-US">
                <a:latin typeface="Helvetica" pitchFamily="8" charset="0"/>
              </a:rPr>
              <a:t>.</a:t>
            </a:r>
          </a:p>
          <a:p>
            <a:pPr>
              <a:buFontTx/>
              <a:buChar char="•"/>
            </a:pPr>
            <a:r>
              <a:rPr lang="en-US">
                <a:latin typeface="Helvetica" pitchFamily="8" charset="0"/>
              </a:rPr>
              <a:t>The warm air found around the equator (see figure) can mix with cold air from the poles.</a:t>
            </a:r>
          </a:p>
          <a:p>
            <a:pPr>
              <a:buFontTx/>
              <a:buChar char="•"/>
            </a:pPr>
            <a:r>
              <a:rPr lang="en-US">
                <a:latin typeface="Helvetica" pitchFamily="8" charset="0"/>
              </a:rPr>
              <a:t>This air movement forms convection cells and jet streams (fast moving air currents between areas of great temperature differences)</a:t>
            </a:r>
          </a:p>
          <a:p>
            <a:pPr>
              <a:buFontTx/>
              <a:buChar char="•"/>
            </a:pPr>
            <a:r>
              <a:rPr lang="en-US">
                <a:latin typeface="Helvetica" pitchFamily="8" charset="0"/>
              </a:rPr>
              <a:t>The large-scale structure of the atmospheric circulation varies from year to year, but the basic structure remains fairly constant</a:t>
            </a:r>
            <a:r>
              <a:rPr lang="en-US">
                <a:latin typeface="Arial"/>
              </a:rPr>
              <a:t>…</a:t>
            </a:r>
            <a:r>
              <a:rPr lang="en-US">
                <a:latin typeface="Helvetica" pitchFamily="8" charset="0"/>
              </a:rPr>
              <a:t>.see next slide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8C8528-7B48-4CA3-AA02-F641E92A82C7}" type="slidenum">
              <a:rPr lang="en-US"/>
              <a:pPr/>
              <a:t>8</a:t>
            </a:fld>
            <a:endParaRPr lang="en-US"/>
          </a:p>
        </p:txBody>
      </p:sp>
      <p:sp>
        <p:nvSpPr>
          <p:cNvPr id="28674" name="Rectangle 2"/>
          <p:cNvSpPr>
            <a:spLocks noChangeArrowheads="1" noTextEdit="1"/>
          </p:cNvSpPr>
          <p:nvPr>
            <p:ph type="sldImg"/>
          </p:nvPr>
        </p:nvSpPr>
        <p:spPr>
          <a:ln/>
        </p:spPr>
      </p:sp>
      <p:sp>
        <p:nvSpPr>
          <p:cNvPr id="28675" name="Rectangle 3"/>
          <p:cNvSpPr>
            <a:spLocks noGrp="1" noChangeArrowheads="1"/>
          </p:cNvSpPr>
          <p:nvPr>
            <p:ph type="body" idx="1"/>
          </p:nvPr>
        </p:nvSpPr>
        <p:spPr/>
        <p:txBody>
          <a:bodyPr/>
          <a:lstStyle/>
          <a:p>
            <a:pPr>
              <a:buFontTx/>
              <a:buChar char="•"/>
            </a:pPr>
            <a:r>
              <a:rPr lang="en-GB" sz="2400" dirty="0">
                <a:latin typeface="Comic Sans MS" pitchFamily="8" charset="0"/>
              </a:rPr>
              <a:t>On the right (figure A) we have an idealised model of the atmospheric convection cells based on the fact that the earth is spinning and we have more sunlight and heat at the equator and less sunlight and heat at the poles.</a:t>
            </a:r>
          </a:p>
          <a:p>
            <a:pPr>
              <a:buFontTx/>
              <a:buChar char="•"/>
            </a:pPr>
            <a:r>
              <a:rPr lang="en-US" dirty="0">
                <a:latin typeface="Helvetica" pitchFamily="8" charset="0"/>
              </a:rPr>
              <a:t>The wind belts and the </a:t>
            </a:r>
            <a:r>
              <a:rPr lang="en-US" dirty="0">
                <a:solidFill>
                  <a:srgbClr val="5A3696"/>
                </a:solidFill>
                <a:latin typeface="Helvetica" pitchFamily="8" charset="0"/>
              </a:rPr>
              <a:t>jet streams</a:t>
            </a:r>
            <a:r>
              <a:rPr lang="en-US" dirty="0">
                <a:latin typeface="Helvetica" pitchFamily="8" charset="0"/>
              </a:rPr>
              <a:t> circling the planet are steered by three cells: the </a:t>
            </a:r>
            <a:r>
              <a:rPr lang="en-US" dirty="0">
                <a:solidFill>
                  <a:srgbClr val="002BB8"/>
                </a:solidFill>
                <a:latin typeface="Helvetica" pitchFamily="8" charset="0"/>
              </a:rPr>
              <a:t>Hadley cell (H.C. on figure)</a:t>
            </a:r>
            <a:r>
              <a:rPr lang="en-US" dirty="0">
                <a:latin typeface="Helvetica" pitchFamily="8" charset="0"/>
              </a:rPr>
              <a:t>, the </a:t>
            </a:r>
            <a:r>
              <a:rPr lang="en-US" dirty="0" err="1">
                <a:solidFill>
                  <a:srgbClr val="002BB8"/>
                </a:solidFill>
                <a:latin typeface="Helvetica" pitchFamily="8" charset="0"/>
              </a:rPr>
              <a:t>Ferrel</a:t>
            </a:r>
            <a:r>
              <a:rPr lang="en-US" dirty="0">
                <a:solidFill>
                  <a:srgbClr val="002BB8"/>
                </a:solidFill>
                <a:latin typeface="Helvetica" pitchFamily="8" charset="0"/>
              </a:rPr>
              <a:t> cell (F.C.)</a:t>
            </a:r>
            <a:r>
              <a:rPr lang="en-US" dirty="0">
                <a:latin typeface="Helvetica" pitchFamily="8" charset="0"/>
              </a:rPr>
              <a:t>, and the </a:t>
            </a:r>
            <a:r>
              <a:rPr lang="en-US" dirty="0">
                <a:solidFill>
                  <a:srgbClr val="002BB8"/>
                </a:solidFill>
                <a:latin typeface="Helvetica" pitchFamily="8" charset="0"/>
              </a:rPr>
              <a:t>Polar cell (P.C.).</a:t>
            </a:r>
          </a:p>
          <a:p>
            <a:pPr lvl="2">
              <a:buFontTx/>
              <a:buChar char="•"/>
            </a:pPr>
            <a:r>
              <a:rPr lang="en-GB" sz="2400" dirty="0">
                <a:latin typeface="Comic Sans MS" pitchFamily="8" charset="0"/>
              </a:rPr>
              <a:t>The Hadley cell is the best understood. It forms </a:t>
            </a:r>
            <a:r>
              <a:rPr lang="en-US" dirty="0">
                <a:latin typeface="Helvetica" pitchFamily="8" charset="0"/>
              </a:rPr>
              <a:t>a closed circulation loop, which begins at the equator with warm, moist air lifted aloft in equatorial </a:t>
            </a:r>
            <a:r>
              <a:rPr lang="en-US" dirty="0">
                <a:solidFill>
                  <a:srgbClr val="002BB8"/>
                </a:solidFill>
                <a:latin typeface="Helvetica" pitchFamily="8" charset="0"/>
              </a:rPr>
              <a:t>low pressure areas</a:t>
            </a:r>
            <a:r>
              <a:rPr lang="en-US" dirty="0">
                <a:latin typeface="Helvetica" pitchFamily="8" charset="0"/>
              </a:rPr>
              <a:t> to the </a:t>
            </a:r>
            <a:r>
              <a:rPr lang="en-US" dirty="0" err="1">
                <a:solidFill>
                  <a:srgbClr val="5A3696"/>
                </a:solidFill>
                <a:latin typeface="Helvetica" pitchFamily="8" charset="0"/>
              </a:rPr>
              <a:t>tropopause</a:t>
            </a:r>
            <a:r>
              <a:rPr lang="en-US" dirty="0">
                <a:latin typeface="Helvetica" pitchFamily="8" charset="0"/>
              </a:rPr>
              <a:t> and carried towards the pole (north pole in the northern hemisphere and south pole in the southern hemisphere). </a:t>
            </a:r>
          </a:p>
          <a:p>
            <a:pPr lvl="2">
              <a:buFontTx/>
              <a:buChar char="•"/>
            </a:pPr>
            <a:r>
              <a:rPr lang="en-US" dirty="0">
                <a:latin typeface="Helvetica" pitchFamily="8" charset="0"/>
              </a:rPr>
              <a:t>At about 30°N/S latitude, the air descends in a cooler </a:t>
            </a:r>
            <a:r>
              <a:rPr lang="en-US" dirty="0">
                <a:solidFill>
                  <a:srgbClr val="002BB8"/>
                </a:solidFill>
                <a:latin typeface="Helvetica" pitchFamily="8" charset="0"/>
              </a:rPr>
              <a:t>high pressure area</a:t>
            </a:r>
            <a:r>
              <a:rPr lang="en-US" dirty="0">
                <a:latin typeface="Helvetica" pitchFamily="8" charset="0"/>
              </a:rPr>
              <a:t>. Some of the descending air travels equatorially along the surface, closing the loop of the Hadley cell and creating the </a:t>
            </a:r>
            <a:r>
              <a:rPr lang="en-US" dirty="0">
                <a:solidFill>
                  <a:srgbClr val="002BB8"/>
                </a:solidFill>
                <a:latin typeface="Helvetica" pitchFamily="8" charset="0"/>
              </a:rPr>
              <a:t>Trade Winds</a:t>
            </a:r>
            <a:r>
              <a:rPr lang="en-US" dirty="0">
                <a:latin typeface="Helvetica" pitchFamily="8" charset="0"/>
              </a:rPr>
              <a:t>.</a:t>
            </a:r>
          </a:p>
          <a:p>
            <a:pPr>
              <a:buFontTx/>
              <a:buChar char="•"/>
            </a:pPr>
            <a:r>
              <a:rPr lang="en-GB" sz="2400" dirty="0">
                <a:latin typeface="Comic Sans MS" pitchFamily="8" charset="0"/>
              </a:rPr>
              <a:t>Air movement and heat transfer on and around the land masses make some features of atmospheric circulation semi-permanent (Figure B).</a:t>
            </a:r>
          </a:p>
          <a:p>
            <a:pPr>
              <a:buFontTx/>
              <a:buChar char="•"/>
            </a:pPr>
            <a:r>
              <a:rPr lang="en-GB" sz="2400" dirty="0">
                <a:latin typeface="Comic Sans MS" pitchFamily="8" charset="0"/>
              </a:rPr>
              <a:t>This is due to </a:t>
            </a:r>
            <a:r>
              <a:rPr lang="en-US" dirty="0">
                <a:latin typeface="Helvetica" pitchFamily="8" charset="0"/>
              </a:rPr>
              <a:t>water having a higher specific heat capacity than land and therefore water absorbs and releases heat less readily than land. </a:t>
            </a:r>
          </a:p>
          <a:p>
            <a:pPr lvl="2">
              <a:buFontTx/>
              <a:buChar char="•"/>
            </a:pPr>
            <a:r>
              <a:rPr lang="en-US" dirty="0">
                <a:latin typeface="Helvetica" pitchFamily="8" charset="0"/>
              </a:rPr>
              <a:t>Even at </a:t>
            </a:r>
            <a:r>
              <a:rPr lang="en-US" dirty="0" err="1">
                <a:latin typeface="Helvetica" pitchFamily="8" charset="0"/>
              </a:rPr>
              <a:t>microscales</a:t>
            </a:r>
            <a:r>
              <a:rPr lang="en-US" dirty="0">
                <a:latin typeface="Helvetica" pitchFamily="8" charset="0"/>
              </a:rPr>
              <a:t>, this effect is noticeable; it is what causes the sea breeze, air cooled by the water, ashore in the day, and carries the land breeze, air cooled by contact with the ground, out to sea during the night.</a:t>
            </a:r>
          </a:p>
          <a:p>
            <a:pPr>
              <a:buFontTx/>
              <a:buChar char="•"/>
            </a:pPr>
            <a:r>
              <a:rPr lang="en-GB" sz="2400" dirty="0">
                <a:latin typeface="Comic Sans MS" pitchFamily="8" charset="0"/>
              </a:rPr>
              <a:t>For example, the Pacific cell (see Figure B for location of high pressure regions over the Pacific ocean) is the site of the </a:t>
            </a:r>
            <a:r>
              <a:rPr lang="en-US" b="1" dirty="0"/>
              <a:t>El Niño or Southern Oscillation</a:t>
            </a:r>
            <a:endParaRPr lang="en-GB" sz="2400" dirty="0">
              <a:latin typeface="Comic Sans MS" pitchFamily="8" charset="0"/>
            </a:endParaRPr>
          </a:p>
          <a:p>
            <a:pPr>
              <a:buFontTx/>
              <a:buChar char="•"/>
            </a:pPr>
            <a:r>
              <a:rPr lang="en-US" dirty="0">
                <a:latin typeface="Helvetica" pitchFamily="8" charset="0"/>
              </a:rPr>
              <a:t>This involves periodic pressure variations in the Indian Ocean and the Pacific ocean. Here the movement of air in these oceans affects air circulation over the adjacent land masses. Under "normal" circumstances, the weather behaves as expected (warm Summers and cool winters). But every few years, the winters become unusually warm or unusually cold, or the frequency of hurricanes increases or decreases, and the pattern sets in for an indeterminate period. This is the El Ni</a:t>
            </a:r>
            <a:r>
              <a:rPr lang="en-US" b="1" dirty="0"/>
              <a:t>ño</a:t>
            </a:r>
            <a:r>
              <a:rPr lang="en-US" dirty="0">
                <a:latin typeface="Helvetica" pitchFamily="8" charset="0"/>
              </a:rPr>
              <a:t> effect.</a:t>
            </a:r>
            <a:endParaRPr lang="en-GB" sz="2400" dirty="0">
              <a:latin typeface="Comic Sans MS" pitchFamily="8" charset="0"/>
            </a:endParaRPr>
          </a:p>
          <a:p>
            <a:endParaRPr lang="en-GB" sz="2400" dirty="0">
              <a:latin typeface="Comic Sans MS" pitchFamily="8" charset="0"/>
            </a:endParaRPr>
          </a:p>
          <a:p>
            <a:endParaRPr lang="en-US" sz="2400" dirty="0">
              <a:latin typeface="Comic Sans MS" pitchFamily="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6E1B89-37C0-41E8-9303-D5B2B8BB34F5}" type="slidenum">
              <a:rPr lang="en-US"/>
              <a:pPr/>
              <a:t>9</a:t>
            </a:fld>
            <a:endParaRPr lang="en-US"/>
          </a:p>
        </p:txBody>
      </p:sp>
      <p:sp>
        <p:nvSpPr>
          <p:cNvPr id="31746" name="Rectangle 2"/>
          <p:cNvSpPr>
            <a:spLocks noChangeArrowheads="1" noTextEdit="1"/>
          </p:cNvSpPr>
          <p:nvPr>
            <p:ph type="sldImg"/>
          </p:nvPr>
        </p:nvSpPr>
        <p:spPr>
          <a:ln/>
        </p:spPr>
      </p:sp>
      <p:sp>
        <p:nvSpPr>
          <p:cNvPr id="31747" name="Rectangle 3"/>
          <p:cNvSpPr>
            <a:spLocks noGrp="1" noChangeArrowheads="1"/>
          </p:cNvSpPr>
          <p:nvPr>
            <p:ph type="body" idx="1"/>
          </p:nvPr>
        </p:nvSpPr>
        <p:spPr/>
        <p:txBody>
          <a:bodyPr/>
          <a:lstStyle/>
          <a:p>
            <a:pPr>
              <a:buFontTx/>
              <a:buChar char="•"/>
            </a:pPr>
            <a:r>
              <a:rPr lang="en-US"/>
              <a:t>Oceanic circulation is the second way heat is distributed over the globe. This is done by surface currents and also deep global currents.</a:t>
            </a:r>
          </a:p>
          <a:p>
            <a:pPr>
              <a:buFontTx/>
              <a:buChar char="•"/>
            </a:pPr>
            <a:r>
              <a:rPr lang="en-US"/>
              <a:t>Surface currents:</a:t>
            </a:r>
          </a:p>
          <a:p>
            <a:pPr lvl="2">
              <a:buFontTx/>
              <a:buChar char="•"/>
            </a:pPr>
            <a:r>
              <a:rPr lang="en-US"/>
              <a:t>The ultimate reason for the world's surface ocean currents is the sun. The heating of the earth by the sun has produced semi-permanent pressure centers near the surface, as we saw in the last slide. When wind blows over the ocean around these pressure centers, surface waves are generated by transferring some of the wind's energy, in the form of momentum, from the air to the water. This constant push on the surface of the ocean is the force that forms the surface currents.</a:t>
            </a:r>
          </a:p>
          <a:p>
            <a:pPr lvl="2">
              <a:buFontTx/>
              <a:buChar char="•"/>
            </a:pPr>
            <a:r>
              <a:rPr lang="en-US"/>
              <a:t>These can travel great distances. For example, in January 1992, a container ship near the International Date Line (Pacific Ocean), headed to Tacoma, Washington from Hong Kong, lost 12 containers during severe storm conditions. One of these containers held a shipment of 29,000 bathtub toys. Ten months later, the first of these plastic toys began to wash up onto the coast of Alaska. Driven by the wind and ocean currents, these toys continue to wash ashore during the next several years and some even drifted into the Atlantic Ocean.</a:t>
            </a:r>
          </a:p>
          <a:p>
            <a:pPr>
              <a:buFontTx/>
              <a:buChar char="•"/>
            </a:pPr>
            <a:r>
              <a:rPr lang="en-US"/>
              <a:t>Deep currents:</a:t>
            </a:r>
          </a:p>
          <a:p>
            <a:pPr lvl="2">
              <a:buFontTx/>
              <a:buChar char="•"/>
            </a:pPr>
            <a:r>
              <a:rPr lang="en-US"/>
              <a:t>There is also global circulation which extends to the depths of the sea called the </a:t>
            </a:r>
            <a:r>
              <a:rPr lang="en-US" b="1"/>
              <a:t>Great Ocean Conveyor</a:t>
            </a:r>
            <a:r>
              <a:rPr lang="en-US"/>
              <a:t>. Also called the thermohaline circulation, as it is driven by differences in the density of the sea water which is controlled by temperature (thermal) and salinity (haline).</a:t>
            </a:r>
          </a:p>
          <a:p>
            <a:pPr lvl="2">
              <a:buFontTx/>
              <a:buChar char="•"/>
            </a:pPr>
            <a:r>
              <a:rPr lang="en-US"/>
              <a:t>In the northern Atlantic Ocean, as water flows north it cools considerably increasing its density. As it cools to the freezing point, sea ice forms with the "salts" extracted from the frozen water making the water below more dense. The very salty water sinks to the ocean floor.</a:t>
            </a:r>
          </a:p>
          <a:p>
            <a:pPr lvl="2">
              <a:buFontTx/>
              <a:buChar char="•"/>
            </a:pPr>
            <a:r>
              <a:rPr lang="en-US"/>
              <a:t>It is not static, but a slowly southward flowing current. The route of the deep water flow is through the Atlantic Basin around South Africa and into the Indian Ocean and on past Australia into the Pacific Ocean Basin.</a:t>
            </a:r>
          </a:p>
          <a:p>
            <a:pPr lvl="2">
              <a:buFontTx/>
              <a:buChar char="•"/>
            </a:pPr>
            <a:r>
              <a:rPr lang="en-US"/>
              <a:t>If the water is sinking in the North Atlantic Ocean then it must rise somewhere else. This upwelling is relatively widepsread. However, water samples taken around the world indicate that most of the upwelling takes place in the North Pacific Ocean.</a:t>
            </a:r>
          </a:p>
          <a:p>
            <a:pPr lvl="2">
              <a:buFontTx/>
              <a:buChar char="•"/>
            </a:pPr>
            <a:r>
              <a:rPr lang="en-US"/>
              <a:t>It is estimated that once the water sinks in the North Atlantic Ocean that it takes 1,000-1,200 years before that deep, salty bottom water rises to the upper levels of the ocean.</a:t>
            </a:r>
          </a:p>
          <a:p>
            <a:pPr lvl="2">
              <a:buFontTx/>
              <a:buChar char="•"/>
            </a:pP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4.png"/><Relationship Id="rId10" Type="http://schemas.openxmlformats.org/officeDocument/2006/relationships/image" Target="../media/image11.jpeg"/><Relationship Id="rId4" Type="http://schemas.openxmlformats.org/officeDocument/2006/relationships/image" Target="../media/image3.png"/><Relationship Id="rId9" Type="http://schemas.openxmlformats.org/officeDocument/2006/relationships/image" Target="../media/image10.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119" name="Picture 23" descr="Speckle - 2cm"/>
          <p:cNvPicPr>
            <a:picLocks noChangeAspect="1" noChangeArrowheads="1"/>
          </p:cNvPicPr>
          <p:nvPr userDrawn="1"/>
        </p:nvPicPr>
        <p:blipFill>
          <a:blip r:embed="rId2" cstate="print"/>
          <a:srcRect/>
          <a:stretch>
            <a:fillRect/>
          </a:stretch>
        </p:blipFill>
        <p:spPr bwMode="auto">
          <a:xfrm>
            <a:off x="-1588" y="0"/>
            <a:ext cx="9145588" cy="6337300"/>
          </a:xfrm>
          <a:prstGeom prst="rect">
            <a:avLst/>
          </a:prstGeom>
          <a:noFill/>
        </p:spPr>
      </p:pic>
      <p:pic>
        <p:nvPicPr>
          <p:cNvPr id="4122" name="Picture 26" descr="top globe"/>
          <p:cNvPicPr>
            <a:picLocks noChangeAspect="1" noChangeArrowheads="1"/>
          </p:cNvPicPr>
          <p:nvPr userDrawn="1"/>
        </p:nvPicPr>
        <p:blipFill>
          <a:blip r:embed="rId3" cstate="print"/>
          <a:srcRect/>
          <a:stretch>
            <a:fillRect/>
          </a:stretch>
        </p:blipFill>
        <p:spPr bwMode="auto">
          <a:xfrm>
            <a:off x="0" y="0"/>
            <a:ext cx="9144000" cy="725488"/>
          </a:xfrm>
          <a:prstGeom prst="rect">
            <a:avLst/>
          </a:prstGeom>
          <a:noFill/>
        </p:spPr>
      </p:pic>
      <p:sp>
        <p:nvSpPr>
          <p:cNvPr id="4100" name="Rectangle 4"/>
          <p:cNvSpPr>
            <a:spLocks noGrp="1" noChangeArrowheads="1"/>
          </p:cNvSpPr>
          <p:nvPr>
            <p:ph type="ctrTitle"/>
          </p:nvPr>
        </p:nvSpPr>
        <p:spPr>
          <a:xfrm>
            <a:off x="685800" y="1447800"/>
            <a:ext cx="7772400" cy="1143000"/>
          </a:xfrm>
        </p:spPr>
        <p:txBody>
          <a:bodyPr/>
          <a:lstStyle>
            <a:lvl1pPr>
              <a:defRPr/>
            </a:lvl1pPr>
          </a:lstStyle>
          <a:p>
            <a:r>
              <a:rPr lang="en-US"/>
              <a:t>Click to edit Master title style</a:t>
            </a:r>
          </a:p>
        </p:txBody>
      </p:sp>
      <p:sp>
        <p:nvSpPr>
          <p:cNvPr id="4101" name="Rectangle 5"/>
          <p:cNvSpPr>
            <a:spLocks noGrp="1" noChangeArrowheads="1"/>
          </p:cNvSpPr>
          <p:nvPr>
            <p:ph type="subTitle" idx="1"/>
          </p:nvPr>
        </p:nvSpPr>
        <p:spPr>
          <a:xfrm>
            <a:off x="1371600" y="3429000"/>
            <a:ext cx="6400800" cy="1752600"/>
          </a:xfrm>
        </p:spPr>
        <p:txBody>
          <a:bodyPr/>
          <a:lstStyle>
            <a:lvl1pPr marL="0" indent="0" algn="ctr">
              <a:buFontTx/>
              <a:buNone/>
              <a:defRPr/>
            </a:lvl1pPr>
          </a:lstStyle>
          <a:p>
            <a:r>
              <a:rPr lang="en-US"/>
              <a:t>Click to edit Master subtitle style</a:t>
            </a:r>
          </a:p>
        </p:txBody>
      </p:sp>
      <p:pic>
        <p:nvPicPr>
          <p:cNvPr id="4105" name="Picture 9" descr="UoB 3cm"/>
          <p:cNvPicPr>
            <a:picLocks noChangeAspect="1" noChangeArrowheads="1"/>
          </p:cNvPicPr>
          <p:nvPr/>
        </p:nvPicPr>
        <p:blipFill>
          <a:blip r:embed="rId4" cstate="print"/>
          <a:srcRect/>
          <a:stretch>
            <a:fillRect/>
          </a:stretch>
        </p:blipFill>
        <p:spPr bwMode="auto">
          <a:xfrm>
            <a:off x="152400" y="152400"/>
            <a:ext cx="1219200" cy="368300"/>
          </a:xfrm>
          <a:prstGeom prst="rect">
            <a:avLst/>
          </a:prstGeom>
          <a:noFill/>
        </p:spPr>
      </p:pic>
      <p:pic>
        <p:nvPicPr>
          <p:cNvPr id="4107" name="Picture 11" descr="blue globe 1"/>
          <p:cNvPicPr>
            <a:picLocks noChangeAspect="1" noChangeArrowheads="1"/>
          </p:cNvPicPr>
          <p:nvPr/>
        </p:nvPicPr>
        <p:blipFill>
          <a:blip r:embed="rId5" cstate="print"/>
          <a:srcRect/>
          <a:stretch>
            <a:fillRect/>
          </a:stretch>
        </p:blipFill>
        <p:spPr bwMode="auto">
          <a:xfrm>
            <a:off x="8382000" y="73025"/>
            <a:ext cx="612775" cy="612775"/>
          </a:xfrm>
          <a:prstGeom prst="rect">
            <a:avLst/>
          </a:prstGeom>
          <a:noFill/>
        </p:spPr>
      </p:pic>
      <p:pic>
        <p:nvPicPr>
          <p:cNvPr id="4111" name="Picture 15" descr="Shell logo 250"/>
          <p:cNvPicPr>
            <a:picLocks noChangeAspect="1" noChangeArrowheads="1"/>
          </p:cNvPicPr>
          <p:nvPr/>
        </p:nvPicPr>
        <p:blipFill>
          <a:blip r:embed="rId6" cstate="print"/>
          <a:srcRect/>
          <a:stretch>
            <a:fillRect/>
          </a:stretch>
        </p:blipFill>
        <p:spPr bwMode="auto">
          <a:xfrm>
            <a:off x="5867400" y="6442075"/>
            <a:ext cx="387350" cy="357188"/>
          </a:xfrm>
          <a:prstGeom prst="rect">
            <a:avLst/>
          </a:prstGeom>
          <a:noFill/>
        </p:spPr>
      </p:pic>
      <p:pic>
        <p:nvPicPr>
          <p:cNvPr id="4112" name="Picture 16" descr="GSL 2cm 250"/>
          <p:cNvPicPr>
            <a:picLocks noChangeAspect="1" noChangeArrowheads="1"/>
          </p:cNvPicPr>
          <p:nvPr/>
        </p:nvPicPr>
        <p:blipFill>
          <a:blip r:embed="rId7" cstate="print"/>
          <a:srcRect/>
          <a:stretch>
            <a:fillRect/>
          </a:stretch>
        </p:blipFill>
        <p:spPr bwMode="auto">
          <a:xfrm>
            <a:off x="6400800" y="6437313"/>
            <a:ext cx="298450" cy="354012"/>
          </a:xfrm>
          <a:prstGeom prst="rect">
            <a:avLst/>
          </a:prstGeom>
          <a:noFill/>
        </p:spPr>
      </p:pic>
      <p:pic>
        <p:nvPicPr>
          <p:cNvPr id="4113" name="Picture 17" descr="geolass"/>
          <p:cNvPicPr>
            <a:picLocks noChangeAspect="1" noChangeArrowheads="1"/>
          </p:cNvPicPr>
          <p:nvPr/>
        </p:nvPicPr>
        <p:blipFill>
          <a:blip r:embed="rId8" cstate="print"/>
          <a:srcRect/>
          <a:stretch>
            <a:fillRect/>
          </a:stretch>
        </p:blipFill>
        <p:spPr bwMode="auto">
          <a:xfrm>
            <a:off x="6858000" y="6437313"/>
            <a:ext cx="357188" cy="350837"/>
          </a:xfrm>
          <a:prstGeom prst="rect">
            <a:avLst/>
          </a:prstGeom>
          <a:noFill/>
        </p:spPr>
      </p:pic>
      <p:pic>
        <p:nvPicPr>
          <p:cNvPr id="4114" name="Picture 18" descr="esfs2"/>
          <p:cNvPicPr>
            <a:picLocks noChangeAspect="1" noChangeArrowheads="1"/>
          </p:cNvPicPr>
          <p:nvPr/>
        </p:nvPicPr>
        <p:blipFill>
          <a:blip r:embed="rId9" cstate="print"/>
          <a:srcRect/>
          <a:stretch>
            <a:fillRect/>
          </a:stretch>
        </p:blipFill>
        <p:spPr bwMode="auto">
          <a:xfrm>
            <a:off x="7391400" y="6445250"/>
            <a:ext cx="833438" cy="357188"/>
          </a:xfrm>
          <a:prstGeom prst="rect">
            <a:avLst/>
          </a:prstGeom>
          <a:noFill/>
        </p:spPr>
      </p:pic>
      <p:pic>
        <p:nvPicPr>
          <p:cNvPr id="4115" name="Picture 19" descr="ESEUlogo160"/>
          <p:cNvPicPr>
            <a:picLocks noChangeAspect="1" noChangeArrowheads="1"/>
          </p:cNvPicPr>
          <p:nvPr/>
        </p:nvPicPr>
        <p:blipFill>
          <a:blip r:embed="rId10" cstate="print"/>
          <a:srcRect/>
          <a:stretch>
            <a:fillRect/>
          </a:stretch>
        </p:blipFill>
        <p:spPr bwMode="auto">
          <a:xfrm>
            <a:off x="8382000" y="6427788"/>
            <a:ext cx="522288" cy="357187"/>
          </a:xfrm>
          <a:prstGeom prst="rect">
            <a:avLst/>
          </a:prstGeom>
          <a:noFill/>
        </p:spPr>
      </p:pic>
      <p:sp>
        <p:nvSpPr>
          <p:cNvPr id="4120" name="Line 24"/>
          <p:cNvSpPr>
            <a:spLocks noChangeShapeType="1"/>
          </p:cNvSpPr>
          <p:nvPr userDrawn="1"/>
        </p:nvSpPr>
        <p:spPr bwMode="auto">
          <a:xfrm>
            <a:off x="0" y="6324600"/>
            <a:ext cx="9144000" cy="0"/>
          </a:xfrm>
          <a:prstGeom prst="line">
            <a:avLst/>
          </a:prstGeom>
          <a:noFill/>
          <a:ln w="63500">
            <a:solidFill>
              <a:srgbClr val="FF9F1B"/>
            </a:solidFill>
            <a:round/>
            <a:headEnd/>
            <a:tailEnd/>
          </a:ln>
        </p:spPr>
        <p:txBody>
          <a:bodyPr wrap="none" anchor="ctr"/>
          <a:lstStyle/>
          <a:p>
            <a:endParaRPr lang="en-US"/>
          </a:p>
        </p:txBody>
      </p:sp>
      <p:sp>
        <p:nvSpPr>
          <p:cNvPr id="4123" name="Line 27"/>
          <p:cNvSpPr>
            <a:spLocks noChangeShapeType="1"/>
          </p:cNvSpPr>
          <p:nvPr userDrawn="1"/>
        </p:nvSpPr>
        <p:spPr bwMode="auto">
          <a:xfrm flipV="1">
            <a:off x="0" y="735013"/>
            <a:ext cx="9139238" cy="17462"/>
          </a:xfrm>
          <a:prstGeom prst="line">
            <a:avLst/>
          </a:prstGeom>
          <a:noFill/>
          <a:ln w="63500">
            <a:solidFill>
              <a:srgbClr val="FF9F1B"/>
            </a:solidFill>
            <a:round/>
            <a:headEnd/>
            <a:tailEnd/>
          </a:ln>
        </p:spPr>
        <p:txBody>
          <a:bodyPr wrap="none" anchor="ctr"/>
          <a:lstStyle/>
          <a:p>
            <a:endParaRPr lang="en-US"/>
          </a:p>
        </p:txBody>
      </p:sp>
      <p:pic>
        <p:nvPicPr>
          <p:cNvPr id="4124" name="Picture 28" descr="YPE enclosed"/>
          <p:cNvPicPr>
            <a:picLocks noChangeAspect="1" noChangeArrowheads="1"/>
          </p:cNvPicPr>
          <p:nvPr userDrawn="1"/>
        </p:nvPicPr>
        <p:blipFill>
          <a:blip r:embed="rId11" cstate="print"/>
          <a:srcRect/>
          <a:stretch>
            <a:fillRect/>
          </a:stretch>
        </p:blipFill>
        <p:spPr bwMode="auto">
          <a:xfrm>
            <a:off x="139700" y="6432550"/>
            <a:ext cx="1293813" cy="357188"/>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283CD7-4B0A-4C80-B97E-9F292361BFFB}"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838200"/>
            <a:ext cx="1943100" cy="5257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838200"/>
            <a:ext cx="56769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08F1167-9A7E-4A4A-9E51-D2395D68E04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76D2864-4F84-4DA5-B835-D8BE25DEDEF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DA5E65A-B3A0-4256-95CB-546152E6B920}"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133600"/>
            <a:ext cx="38100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33600"/>
            <a:ext cx="38100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338B09F-5338-4409-B65F-66AB350CE650}"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B62418F-A401-444F-87A9-AA7D7834F325}"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155E3DB3-2D3A-4FFA-99D3-ADB2CF6F2603}"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CD526C2-2C28-4AE9-970A-CE7D73076706}"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9651356-4E70-44D8-AD99-DD08B1BA113D}"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AF71ECD-050C-4AA5-B6EF-798FEABEA654}"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Speckle"/>
          <p:cNvPicPr>
            <a:picLocks noChangeAspect="1" noChangeArrowheads="1"/>
          </p:cNvPicPr>
          <p:nvPr/>
        </p:nvPicPr>
        <p:blipFill>
          <a:blip r:embed="rId13" cstate="print"/>
          <a:srcRect/>
          <a:stretch>
            <a:fillRect/>
          </a:stretch>
        </p:blipFill>
        <p:spPr bwMode="auto">
          <a:xfrm>
            <a:off x="0" y="0"/>
            <a:ext cx="9144000" cy="6858000"/>
          </a:xfrm>
          <a:prstGeom prst="rect">
            <a:avLst/>
          </a:prstGeom>
          <a:noFill/>
        </p:spPr>
      </p:pic>
      <p:pic>
        <p:nvPicPr>
          <p:cNvPr id="3085" name="Picture 13" descr="top globe"/>
          <p:cNvPicPr>
            <a:picLocks noChangeAspect="1" noChangeArrowheads="1"/>
          </p:cNvPicPr>
          <p:nvPr userDrawn="1"/>
        </p:nvPicPr>
        <p:blipFill>
          <a:blip r:embed="rId14" cstate="print"/>
          <a:srcRect/>
          <a:stretch>
            <a:fillRect/>
          </a:stretch>
        </p:blipFill>
        <p:spPr bwMode="auto">
          <a:xfrm>
            <a:off x="0" y="0"/>
            <a:ext cx="9144000" cy="725488"/>
          </a:xfrm>
          <a:prstGeom prst="rect">
            <a:avLst/>
          </a:prstGeom>
          <a:noFill/>
        </p:spPr>
      </p:pic>
      <p:sp>
        <p:nvSpPr>
          <p:cNvPr id="3076" name="Rectangle 4"/>
          <p:cNvSpPr>
            <a:spLocks noGrp="1" noChangeArrowheads="1"/>
          </p:cNvSpPr>
          <p:nvPr>
            <p:ph type="title"/>
          </p:nvPr>
        </p:nvSpPr>
        <p:spPr bwMode="auto">
          <a:xfrm>
            <a:off x="685800" y="8382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7" name="Rectangle 5"/>
          <p:cNvSpPr>
            <a:spLocks noGrp="1" noChangeArrowheads="1"/>
          </p:cNvSpPr>
          <p:nvPr>
            <p:ph type="body" idx="1"/>
          </p:nvPr>
        </p:nvSpPr>
        <p:spPr bwMode="auto">
          <a:xfrm>
            <a:off x="685800" y="2133600"/>
            <a:ext cx="7772400" cy="396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dt" sz="half" idx="2"/>
          </p:nvPr>
        </p:nvSpPr>
        <p:spPr bwMode="auto">
          <a:xfrm>
            <a:off x="1665288" y="6248400"/>
            <a:ext cx="1306512"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3079" name="Rectangle 7"/>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3080" name="Rectangle 8"/>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fld id="{FFB41184-79F7-4F52-A082-844C09850513}" type="slidenum">
              <a:rPr lang="en-US"/>
              <a:pPr/>
              <a:t>‹#›</a:t>
            </a:fld>
            <a:endParaRPr lang="en-US"/>
          </a:p>
        </p:txBody>
      </p:sp>
      <p:pic>
        <p:nvPicPr>
          <p:cNvPr id="3081" name="Picture 9" descr="UoB 3cm"/>
          <p:cNvPicPr>
            <a:picLocks noChangeAspect="1" noChangeArrowheads="1"/>
          </p:cNvPicPr>
          <p:nvPr/>
        </p:nvPicPr>
        <p:blipFill>
          <a:blip r:embed="rId15" cstate="print"/>
          <a:srcRect/>
          <a:stretch>
            <a:fillRect/>
          </a:stretch>
        </p:blipFill>
        <p:spPr bwMode="auto">
          <a:xfrm>
            <a:off x="152400" y="152400"/>
            <a:ext cx="1219200" cy="368300"/>
          </a:xfrm>
          <a:prstGeom prst="rect">
            <a:avLst/>
          </a:prstGeom>
          <a:noFill/>
        </p:spPr>
      </p:pic>
      <p:sp>
        <p:nvSpPr>
          <p:cNvPr id="3082" name="Line 10"/>
          <p:cNvSpPr>
            <a:spLocks noChangeShapeType="1"/>
          </p:cNvSpPr>
          <p:nvPr/>
        </p:nvSpPr>
        <p:spPr bwMode="auto">
          <a:xfrm>
            <a:off x="-4763" y="742950"/>
            <a:ext cx="9144001" cy="0"/>
          </a:xfrm>
          <a:prstGeom prst="line">
            <a:avLst/>
          </a:prstGeom>
          <a:noFill/>
          <a:ln w="63500">
            <a:solidFill>
              <a:srgbClr val="FF9F1B"/>
            </a:solidFill>
            <a:round/>
            <a:headEnd/>
            <a:tailEnd/>
          </a:ln>
        </p:spPr>
        <p:txBody>
          <a:bodyPr wrap="none" anchor="ctr"/>
          <a:lstStyle/>
          <a:p>
            <a:endParaRPr lang="en-US"/>
          </a:p>
        </p:txBody>
      </p:sp>
      <p:pic>
        <p:nvPicPr>
          <p:cNvPr id="3083" name="Picture 11" descr="blue globe 1"/>
          <p:cNvPicPr>
            <a:picLocks noChangeAspect="1" noChangeArrowheads="1"/>
          </p:cNvPicPr>
          <p:nvPr/>
        </p:nvPicPr>
        <p:blipFill>
          <a:blip r:embed="rId16" cstate="print"/>
          <a:srcRect/>
          <a:stretch>
            <a:fillRect/>
          </a:stretch>
        </p:blipFill>
        <p:spPr bwMode="auto">
          <a:xfrm>
            <a:off x="8382000" y="76200"/>
            <a:ext cx="612775" cy="612775"/>
          </a:xfrm>
          <a:prstGeom prst="rect">
            <a:avLst/>
          </a:prstGeom>
          <a:noFill/>
        </p:spPr>
      </p:pic>
      <p:pic>
        <p:nvPicPr>
          <p:cNvPr id="3087" name="Picture 15" descr="YPE enclosed"/>
          <p:cNvPicPr>
            <a:picLocks noChangeAspect="1" noChangeArrowheads="1"/>
          </p:cNvPicPr>
          <p:nvPr userDrawn="1"/>
        </p:nvPicPr>
        <p:blipFill>
          <a:blip r:embed="rId17" cstate="print"/>
          <a:srcRect/>
          <a:stretch>
            <a:fillRect/>
          </a:stretch>
        </p:blipFill>
        <p:spPr bwMode="auto">
          <a:xfrm>
            <a:off x="138113" y="6429375"/>
            <a:ext cx="1295400" cy="358775"/>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ＭＳ Ｐゴシック" pitchFamily="8" charset="-128"/>
        </a:defRPr>
      </a:lvl2pPr>
      <a:lvl3pPr algn="ctr" rtl="0" fontAlgn="base">
        <a:spcBef>
          <a:spcPct val="0"/>
        </a:spcBef>
        <a:spcAft>
          <a:spcPct val="0"/>
        </a:spcAft>
        <a:defRPr sz="4400">
          <a:solidFill>
            <a:schemeClr val="tx2"/>
          </a:solidFill>
          <a:latin typeface="Arial" charset="0"/>
          <a:ea typeface="ＭＳ Ｐゴシック" pitchFamily="8" charset="-128"/>
        </a:defRPr>
      </a:lvl3pPr>
      <a:lvl4pPr algn="ctr" rtl="0" fontAlgn="base">
        <a:spcBef>
          <a:spcPct val="0"/>
        </a:spcBef>
        <a:spcAft>
          <a:spcPct val="0"/>
        </a:spcAft>
        <a:defRPr sz="4400">
          <a:solidFill>
            <a:schemeClr val="tx2"/>
          </a:solidFill>
          <a:latin typeface="Arial" charset="0"/>
          <a:ea typeface="ＭＳ Ｐゴシック" pitchFamily="8" charset="-128"/>
        </a:defRPr>
      </a:lvl4pPr>
      <a:lvl5pPr algn="ctr" rtl="0" fontAlgn="base">
        <a:spcBef>
          <a:spcPct val="0"/>
        </a:spcBef>
        <a:spcAft>
          <a:spcPct val="0"/>
        </a:spcAft>
        <a:defRPr sz="4400">
          <a:solidFill>
            <a:schemeClr val="tx2"/>
          </a:solidFill>
          <a:latin typeface="Arial" charset="0"/>
          <a:ea typeface="ＭＳ Ｐゴシック" pitchFamily="8" charset="-128"/>
        </a:defRPr>
      </a:lvl5pPr>
      <a:lvl6pPr marL="457200" algn="ctr" rtl="0" fontAlgn="base">
        <a:spcBef>
          <a:spcPct val="0"/>
        </a:spcBef>
        <a:spcAft>
          <a:spcPct val="0"/>
        </a:spcAft>
        <a:defRPr sz="4400">
          <a:solidFill>
            <a:schemeClr val="tx2"/>
          </a:solidFill>
          <a:latin typeface="Arial" charset="0"/>
          <a:ea typeface="ＭＳ Ｐゴシック" pitchFamily="8" charset="-128"/>
        </a:defRPr>
      </a:lvl6pPr>
      <a:lvl7pPr marL="914400" algn="ctr" rtl="0" fontAlgn="base">
        <a:spcBef>
          <a:spcPct val="0"/>
        </a:spcBef>
        <a:spcAft>
          <a:spcPct val="0"/>
        </a:spcAft>
        <a:defRPr sz="4400">
          <a:solidFill>
            <a:schemeClr val="tx2"/>
          </a:solidFill>
          <a:latin typeface="Arial" charset="0"/>
          <a:ea typeface="ＭＳ Ｐゴシック" pitchFamily="8" charset="-128"/>
        </a:defRPr>
      </a:lvl7pPr>
      <a:lvl8pPr marL="1371600" algn="ctr" rtl="0" fontAlgn="base">
        <a:spcBef>
          <a:spcPct val="0"/>
        </a:spcBef>
        <a:spcAft>
          <a:spcPct val="0"/>
        </a:spcAft>
        <a:defRPr sz="4400">
          <a:solidFill>
            <a:schemeClr val="tx2"/>
          </a:solidFill>
          <a:latin typeface="Arial" charset="0"/>
          <a:ea typeface="ＭＳ Ｐゴシック" pitchFamily="8" charset="-128"/>
        </a:defRPr>
      </a:lvl8pPr>
      <a:lvl9pPr marL="1828800" algn="ctr" rtl="0" fontAlgn="base">
        <a:spcBef>
          <a:spcPct val="0"/>
        </a:spcBef>
        <a:spcAft>
          <a:spcPct val="0"/>
        </a:spcAft>
        <a:defRPr sz="4400">
          <a:solidFill>
            <a:schemeClr val="tx2"/>
          </a:solidFill>
          <a:latin typeface="Arial" charset="0"/>
          <a:ea typeface="ＭＳ Ｐゴシック" pitchFamily="8" charset="-128"/>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1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67.jpe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3.gif"/></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685800" y="838200"/>
            <a:ext cx="8001000" cy="1219200"/>
          </a:xfrm>
        </p:spPr>
        <p:txBody>
          <a:bodyPr/>
          <a:lstStyle/>
          <a:p>
            <a:r>
              <a:rPr lang="en-US"/>
              <a:t>Global Environmental Change</a:t>
            </a:r>
          </a:p>
        </p:txBody>
      </p:sp>
      <p:sp>
        <p:nvSpPr>
          <p:cNvPr id="10243" name="Rectangle 3"/>
          <p:cNvSpPr>
            <a:spLocks noGrp="1" noChangeArrowheads="1"/>
          </p:cNvSpPr>
          <p:nvPr>
            <p:ph type="subTitle" idx="1"/>
          </p:nvPr>
        </p:nvSpPr>
        <p:spPr>
          <a:xfrm>
            <a:off x="4495800" y="3352800"/>
            <a:ext cx="4191000" cy="2286000"/>
          </a:xfrm>
        </p:spPr>
        <p:txBody>
          <a:bodyPr/>
          <a:lstStyle/>
          <a:p>
            <a:r>
              <a:rPr lang="en-US" sz="2800"/>
              <a:t>Climate Change, Global Warming…</a:t>
            </a:r>
          </a:p>
          <a:p>
            <a:endParaRPr lang="en-US" sz="2800"/>
          </a:p>
          <a:p>
            <a:r>
              <a:rPr lang="en-US" sz="2800"/>
              <a:t>…what’s going on?</a:t>
            </a:r>
            <a:endParaRPr lang="en-US"/>
          </a:p>
        </p:txBody>
      </p:sp>
      <p:pic>
        <p:nvPicPr>
          <p:cNvPr id="10244" name="Picture 4" descr="side-bar"/>
          <p:cNvPicPr>
            <a:picLocks noChangeAspect="1" noChangeArrowheads="1"/>
          </p:cNvPicPr>
          <p:nvPr/>
        </p:nvPicPr>
        <p:blipFill>
          <a:blip r:embed="rId3" cstate="print"/>
          <a:srcRect/>
          <a:stretch>
            <a:fillRect/>
          </a:stretch>
        </p:blipFill>
        <p:spPr bwMode="auto">
          <a:xfrm>
            <a:off x="533400" y="1981200"/>
            <a:ext cx="1838325" cy="3886200"/>
          </a:xfrm>
          <a:prstGeom prst="rect">
            <a:avLst/>
          </a:prstGeom>
          <a:noFill/>
        </p:spPr>
      </p:pic>
      <p:pic>
        <p:nvPicPr>
          <p:cNvPr id="10245" name="Picture 5" descr="A world turned upside down, Health risks rise as aid fails to arrive, Forty-five killed in 'Tornado Alley', Cyclone victims sleep among ruined homes"/>
          <p:cNvPicPr>
            <a:picLocks noChangeAspect="1" noChangeArrowheads="1"/>
          </p:cNvPicPr>
          <p:nvPr/>
        </p:nvPicPr>
        <p:blipFill>
          <a:blip r:embed="rId4" cstate="print"/>
          <a:srcRect/>
          <a:stretch>
            <a:fillRect/>
          </a:stretch>
        </p:blipFill>
        <p:spPr bwMode="auto">
          <a:xfrm>
            <a:off x="1676400" y="2365375"/>
            <a:ext cx="3200400" cy="304482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type="body" idx="1"/>
          </p:nvPr>
        </p:nvSpPr>
        <p:spPr>
          <a:xfrm>
            <a:off x="685800" y="1981200"/>
            <a:ext cx="7772400" cy="4114800"/>
          </a:xfrm>
        </p:spPr>
        <p:txBody>
          <a:bodyPr/>
          <a:lstStyle/>
          <a:p>
            <a:r>
              <a:rPr lang="en-US"/>
              <a:t>Atmosphere and Greenhouse Effect</a:t>
            </a:r>
          </a:p>
          <a:p>
            <a:pPr lvl="1"/>
            <a:r>
              <a:rPr lang="en-US"/>
              <a:t>The Earth’s atmosphere keeps it around 30°C warmer than it would otherwise be.</a:t>
            </a:r>
          </a:p>
          <a:p>
            <a:pPr lvl="1"/>
            <a:r>
              <a:rPr lang="en-US"/>
              <a:t>This is the Greenhouse Effect</a:t>
            </a:r>
          </a:p>
        </p:txBody>
      </p:sp>
      <p:sp>
        <p:nvSpPr>
          <p:cNvPr id="32772" name="Rectangle 4"/>
          <p:cNvSpPr>
            <a:spLocks noGrp="1" noChangeArrowheads="1"/>
          </p:cNvSpPr>
          <p:nvPr>
            <p:ph type="title"/>
          </p:nvPr>
        </p:nvSpPr>
        <p:spPr>
          <a:noFill/>
          <a:ln/>
        </p:spPr>
        <p:txBody>
          <a:bodyPr/>
          <a:lstStyle/>
          <a:p>
            <a:r>
              <a:rPr lang="en-US"/>
              <a:t>Modern Climate Systems</a:t>
            </a:r>
          </a:p>
        </p:txBody>
      </p:sp>
      <p:pic>
        <p:nvPicPr>
          <p:cNvPr id="32773" name="Picture 5" descr="Andes_et_Terminator"/>
          <p:cNvPicPr>
            <a:picLocks noChangeAspect="1" noChangeArrowheads="1"/>
          </p:cNvPicPr>
          <p:nvPr/>
        </p:nvPicPr>
        <p:blipFill>
          <a:blip r:embed="rId3" cstate="print"/>
          <a:srcRect/>
          <a:stretch>
            <a:fillRect/>
          </a:stretch>
        </p:blipFill>
        <p:spPr bwMode="auto">
          <a:xfrm>
            <a:off x="5410200" y="4114800"/>
            <a:ext cx="2667000" cy="2524125"/>
          </a:xfrm>
          <a:prstGeom prst="rect">
            <a:avLst/>
          </a:prstGeom>
          <a:noFill/>
        </p:spPr>
      </p:pic>
      <p:pic>
        <p:nvPicPr>
          <p:cNvPr id="32774" name="Picture 6" descr="atmosphere-top"/>
          <p:cNvPicPr>
            <a:picLocks noChangeAspect="1" noChangeArrowheads="1"/>
          </p:cNvPicPr>
          <p:nvPr/>
        </p:nvPicPr>
        <p:blipFill>
          <a:blip r:embed="rId4" cstate="print"/>
          <a:srcRect/>
          <a:stretch>
            <a:fillRect/>
          </a:stretch>
        </p:blipFill>
        <p:spPr bwMode="auto">
          <a:xfrm>
            <a:off x="1447800" y="4135438"/>
            <a:ext cx="3787775" cy="2511425"/>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4" descr="Atmospheric_Transmission"/>
          <p:cNvPicPr>
            <a:picLocks noChangeAspect="1" noChangeArrowheads="1"/>
          </p:cNvPicPr>
          <p:nvPr/>
        </p:nvPicPr>
        <p:blipFill>
          <a:blip r:embed="rId3" cstate="print"/>
          <a:srcRect/>
          <a:stretch>
            <a:fillRect/>
          </a:stretch>
        </p:blipFill>
        <p:spPr bwMode="auto">
          <a:xfrm>
            <a:off x="304800" y="1828800"/>
            <a:ext cx="4533900" cy="4572000"/>
          </a:xfrm>
          <a:prstGeom prst="rect">
            <a:avLst/>
          </a:prstGeom>
          <a:noFill/>
        </p:spPr>
      </p:pic>
      <p:sp>
        <p:nvSpPr>
          <p:cNvPr id="38918" name="Rectangle 6"/>
          <p:cNvSpPr>
            <a:spLocks noGrp="1" noChangeArrowheads="1"/>
          </p:cNvSpPr>
          <p:nvPr>
            <p:ph type="title"/>
          </p:nvPr>
        </p:nvSpPr>
        <p:spPr>
          <a:xfrm>
            <a:off x="0" y="838200"/>
            <a:ext cx="9144000" cy="1143000"/>
          </a:xfrm>
          <a:noFill/>
          <a:ln/>
        </p:spPr>
        <p:txBody>
          <a:bodyPr/>
          <a:lstStyle/>
          <a:p>
            <a:r>
              <a:rPr lang="en-US"/>
              <a:t>What is the Greenhouse Effect?</a:t>
            </a:r>
          </a:p>
        </p:txBody>
      </p:sp>
      <p:pic>
        <p:nvPicPr>
          <p:cNvPr id="38919" name="Picture 7" descr="649px-Greenhouse_Effect"/>
          <p:cNvPicPr>
            <a:picLocks noChangeAspect="1" noChangeArrowheads="1"/>
          </p:cNvPicPr>
          <p:nvPr/>
        </p:nvPicPr>
        <p:blipFill>
          <a:blip r:embed="rId4" cstate="print"/>
          <a:srcRect/>
          <a:stretch>
            <a:fillRect/>
          </a:stretch>
        </p:blipFill>
        <p:spPr bwMode="auto">
          <a:xfrm>
            <a:off x="4953000" y="1828800"/>
            <a:ext cx="4038600" cy="3103563"/>
          </a:xfrm>
          <a:prstGeom prst="rect">
            <a:avLst/>
          </a:prstGeom>
          <a:noFill/>
        </p:spPr>
      </p:pic>
      <p:sp>
        <p:nvSpPr>
          <p:cNvPr id="38920" name="Text Box 8"/>
          <p:cNvSpPr txBox="1">
            <a:spLocks noChangeArrowheads="1"/>
          </p:cNvSpPr>
          <p:nvPr/>
        </p:nvSpPr>
        <p:spPr bwMode="auto">
          <a:xfrm>
            <a:off x="6096000" y="4876800"/>
            <a:ext cx="3124200" cy="274638"/>
          </a:xfrm>
          <a:prstGeom prst="rect">
            <a:avLst/>
          </a:prstGeom>
          <a:noFill/>
          <a:ln w="9525">
            <a:noFill/>
            <a:miter lim="800000"/>
            <a:headEnd/>
            <a:tailEnd/>
          </a:ln>
        </p:spPr>
        <p:txBody>
          <a:bodyPr>
            <a:spAutoFit/>
          </a:bodyPr>
          <a:lstStyle/>
          <a:p>
            <a:pPr>
              <a:spcBef>
                <a:spcPct val="50000"/>
              </a:spcBef>
            </a:pPr>
            <a:r>
              <a:rPr lang="en-US" sz="1200"/>
              <a:t>cc. </a:t>
            </a:r>
            <a:r>
              <a:rPr lang="en-US" sz="1200">
                <a:latin typeface="Helvetica" pitchFamily="8" charset="0"/>
              </a:rPr>
              <a:t>Robert A. Rohde (Global Warming Art)</a:t>
            </a:r>
            <a:endParaRPr lang="en-US" sz="2400">
              <a:solidFill>
                <a:srgbClr val="5A3696"/>
              </a:solidFill>
              <a:latin typeface="Helvetica" pitchFamily="8" charset="0"/>
            </a:endParaRPr>
          </a:p>
        </p:txBody>
      </p:sp>
      <p:sp>
        <p:nvSpPr>
          <p:cNvPr id="38921" name="Text Box 9"/>
          <p:cNvSpPr txBox="1">
            <a:spLocks noChangeArrowheads="1"/>
          </p:cNvSpPr>
          <p:nvPr/>
        </p:nvSpPr>
        <p:spPr bwMode="auto">
          <a:xfrm>
            <a:off x="4953000" y="5562600"/>
            <a:ext cx="3962400" cy="427038"/>
          </a:xfrm>
          <a:prstGeom prst="rect">
            <a:avLst/>
          </a:prstGeom>
          <a:noFill/>
          <a:ln w="9525">
            <a:noFill/>
            <a:miter lim="800000"/>
            <a:headEnd/>
            <a:tailEnd/>
          </a:ln>
        </p:spPr>
        <p:txBody>
          <a:bodyPr>
            <a:spAutoFit/>
          </a:bodyPr>
          <a:lstStyle/>
          <a:p>
            <a:pPr>
              <a:spcBef>
                <a:spcPct val="50000"/>
              </a:spcBef>
            </a:pPr>
            <a:endParaRPr lang="en-US"/>
          </a:p>
        </p:txBody>
      </p:sp>
      <p:sp>
        <p:nvSpPr>
          <p:cNvPr id="38922" name="Text Box 10"/>
          <p:cNvSpPr txBox="1">
            <a:spLocks noChangeArrowheads="1"/>
          </p:cNvSpPr>
          <p:nvPr/>
        </p:nvSpPr>
        <p:spPr bwMode="auto">
          <a:xfrm>
            <a:off x="1905000" y="6354763"/>
            <a:ext cx="3124200" cy="274637"/>
          </a:xfrm>
          <a:prstGeom prst="rect">
            <a:avLst/>
          </a:prstGeom>
          <a:noFill/>
          <a:ln w="9525">
            <a:noFill/>
            <a:miter lim="800000"/>
            <a:headEnd/>
            <a:tailEnd/>
          </a:ln>
        </p:spPr>
        <p:txBody>
          <a:bodyPr>
            <a:spAutoFit/>
          </a:bodyPr>
          <a:lstStyle/>
          <a:p>
            <a:pPr>
              <a:spcBef>
                <a:spcPct val="50000"/>
              </a:spcBef>
            </a:pPr>
            <a:r>
              <a:rPr lang="en-US" sz="1200"/>
              <a:t>cc. </a:t>
            </a:r>
            <a:r>
              <a:rPr lang="en-US" sz="1200">
                <a:latin typeface="Helvetica" pitchFamily="8" charset="0"/>
              </a:rPr>
              <a:t>Robert A. Rohde (Global Warming Art)</a:t>
            </a:r>
            <a:endParaRPr lang="en-US" sz="2400">
              <a:solidFill>
                <a:srgbClr val="5A3696"/>
              </a:solidFill>
              <a:latin typeface="Helvetica" pitchFamily="8" charset="0"/>
            </a:endParaRPr>
          </a:p>
        </p:txBody>
      </p:sp>
      <p:sp>
        <p:nvSpPr>
          <p:cNvPr id="38923" name="Text Box 11"/>
          <p:cNvSpPr txBox="1">
            <a:spLocks noChangeArrowheads="1"/>
          </p:cNvSpPr>
          <p:nvPr/>
        </p:nvSpPr>
        <p:spPr bwMode="auto">
          <a:xfrm>
            <a:off x="5029200" y="5240338"/>
            <a:ext cx="3962400" cy="1465262"/>
          </a:xfrm>
          <a:prstGeom prst="rect">
            <a:avLst/>
          </a:prstGeom>
          <a:noFill/>
          <a:ln w="9525">
            <a:noFill/>
            <a:miter lim="800000"/>
            <a:headEnd/>
            <a:tailEnd/>
          </a:ln>
        </p:spPr>
        <p:txBody>
          <a:bodyPr>
            <a:spAutoFit/>
          </a:bodyPr>
          <a:lstStyle/>
          <a:p>
            <a:pPr>
              <a:spcBef>
                <a:spcPct val="50000"/>
              </a:spcBef>
            </a:pPr>
            <a:r>
              <a:rPr lang="en-US" sz="1800"/>
              <a:t>The temperature of the Earth depends on the amount of energy we receive from the sun versus the amount of energy lost back out to space.</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4" name="Picture 10" descr="Dune_sunrise"/>
          <p:cNvPicPr>
            <a:picLocks noChangeAspect="1" noChangeArrowheads="1"/>
          </p:cNvPicPr>
          <p:nvPr/>
        </p:nvPicPr>
        <p:blipFill>
          <a:blip r:embed="rId3" cstate="print"/>
          <a:srcRect/>
          <a:stretch>
            <a:fillRect/>
          </a:stretch>
        </p:blipFill>
        <p:spPr bwMode="auto">
          <a:xfrm>
            <a:off x="6019800" y="3733800"/>
            <a:ext cx="2897188" cy="2124075"/>
          </a:xfrm>
          <a:prstGeom prst="rect">
            <a:avLst/>
          </a:prstGeom>
          <a:noFill/>
        </p:spPr>
      </p:pic>
      <p:sp>
        <p:nvSpPr>
          <p:cNvPr id="41986" name="Rectangle 2"/>
          <p:cNvSpPr>
            <a:spLocks noGrp="1" noChangeArrowheads="1"/>
          </p:cNvSpPr>
          <p:nvPr>
            <p:ph type="title"/>
          </p:nvPr>
        </p:nvSpPr>
        <p:spPr/>
        <p:txBody>
          <a:bodyPr/>
          <a:lstStyle/>
          <a:p>
            <a:r>
              <a:rPr lang="en-US"/>
              <a:t>Past Climate Systems</a:t>
            </a:r>
          </a:p>
        </p:txBody>
      </p:sp>
      <p:sp>
        <p:nvSpPr>
          <p:cNvPr id="41987" name="Rectangle 3"/>
          <p:cNvSpPr>
            <a:spLocks noGrp="1" noChangeArrowheads="1"/>
          </p:cNvSpPr>
          <p:nvPr>
            <p:ph type="body" idx="1"/>
          </p:nvPr>
        </p:nvSpPr>
        <p:spPr>
          <a:xfrm>
            <a:off x="685800" y="2286000"/>
            <a:ext cx="7772400" cy="1371600"/>
          </a:xfrm>
        </p:spPr>
        <p:txBody>
          <a:bodyPr/>
          <a:lstStyle/>
          <a:p>
            <a:r>
              <a:rPr lang="en-US"/>
              <a:t>How do we know about climate systems in the past?</a:t>
            </a:r>
          </a:p>
        </p:txBody>
      </p:sp>
      <p:pic>
        <p:nvPicPr>
          <p:cNvPr id="41992" name="Picture 8" descr="Lascaux2"/>
          <p:cNvPicPr>
            <a:picLocks noChangeAspect="1" noChangeArrowheads="1"/>
          </p:cNvPicPr>
          <p:nvPr/>
        </p:nvPicPr>
        <p:blipFill>
          <a:blip r:embed="rId4" cstate="print"/>
          <a:srcRect/>
          <a:stretch>
            <a:fillRect/>
          </a:stretch>
        </p:blipFill>
        <p:spPr bwMode="auto">
          <a:xfrm>
            <a:off x="3200400" y="3733800"/>
            <a:ext cx="2895600" cy="2124075"/>
          </a:xfrm>
          <a:prstGeom prst="rect">
            <a:avLst/>
          </a:prstGeom>
          <a:noFill/>
        </p:spPr>
      </p:pic>
      <p:pic>
        <p:nvPicPr>
          <p:cNvPr id="41995" name="Picture 11" descr="DSC00686Cairns"/>
          <p:cNvPicPr>
            <a:picLocks noChangeAspect="1" noChangeArrowheads="1"/>
          </p:cNvPicPr>
          <p:nvPr/>
        </p:nvPicPr>
        <p:blipFill>
          <a:blip r:embed="rId5" cstate="print"/>
          <a:srcRect/>
          <a:stretch>
            <a:fillRect/>
          </a:stretch>
        </p:blipFill>
        <p:spPr bwMode="auto">
          <a:xfrm>
            <a:off x="304800" y="3733800"/>
            <a:ext cx="2900363" cy="21336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t>Past Climate Systems</a:t>
            </a:r>
          </a:p>
        </p:txBody>
      </p:sp>
      <p:sp>
        <p:nvSpPr>
          <p:cNvPr id="47107" name="Rectangle 3"/>
          <p:cNvSpPr>
            <a:spLocks noGrp="1" noChangeArrowheads="1"/>
          </p:cNvSpPr>
          <p:nvPr>
            <p:ph type="body" idx="1"/>
          </p:nvPr>
        </p:nvSpPr>
        <p:spPr>
          <a:xfrm>
            <a:off x="685800" y="1981200"/>
            <a:ext cx="7772400" cy="1371600"/>
          </a:xfrm>
        </p:spPr>
        <p:txBody>
          <a:bodyPr/>
          <a:lstStyle/>
          <a:p>
            <a:pPr marL="609600" indent="-609600">
              <a:buFontTx/>
              <a:buNone/>
            </a:pPr>
            <a:r>
              <a:rPr lang="en-US"/>
              <a:t>1. Early human record</a:t>
            </a:r>
          </a:p>
        </p:txBody>
      </p:sp>
      <p:sp>
        <p:nvSpPr>
          <p:cNvPr id="47108" name="Text Box 4"/>
          <p:cNvSpPr txBox="1">
            <a:spLocks noChangeArrowheads="1"/>
          </p:cNvSpPr>
          <p:nvPr/>
        </p:nvSpPr>
        <p:spPr bwMode="auto">
          <a:xfrm>
            <a:off x="2362200" y="6126163"/>
            <a:ext cx="2667000" cy="274637"/>
          </a:xfrm>
          <a:prstGeom prst="rect">
            <a:avLst/>
          </a:prstGeom>
          <a:noFill/>
          <a:ln w="9525">
            <a:noFill/>
            <a:miter lim="800000"/>
            <a:headEnd/>
            <a:tailEnd/>
          </a:ln>
        </p:spPr>
        <p:txBody>
          <a:bodyPr>
            <a:spAutoFit/>
          </a:bodyPr>
          <a:lstStyle/>
          <a:p>
            <a:pPr>
              <a:spcBef>
                <a:spcPct val="50000"/>
              </a:spcBef>
            </a:pPr>
            <a:r>
              <a:rPr lang="en-US" sz="1200"/>
              <a:t>Tourism NT http://www.travelnt.com</a:t>
            </a:r>
            <a:endParaRPr lang="en-US" sz="2400" i="1">
              <a:solidFill>
                <a:srgbClr val="3366BB"/>
              </a:solidFill>
            </a:endParaRPr>
          </a:p>
        </p:txBody>
      </p:sp>
      <p:pic>
        <p:nvPicPr>
          <p:cNvPr id="47109" name="Picture 5" descr="Kakadu_2419"/>
          <p:cNvPicPr>
            <a:picLocks noChangeAspect="1" noChangeArrowheads="1"/>
          </p:cNvPicPr>
          <p:nvPr/>
        </p:nvPicPr>
        <p:blipFill>
          <a:blip r:embed="rId3" cstate="print"/>
          <a:srcRect/>
          <a:stretch>
            <a:fillRect/>
          </a:stretch>
        </p:blipFill>
        <p:spPr bwMode="auto">
          <a:xfrm>
            <a:off x="381000" y="2971800"/>
            <a:ext cx="4495800" cy="3211513"/>
          </a:xfrm>
          <a:prstGeom prst="rect">
            <a:avLst/>
          </a:prstGeom>
          <a:noFill/>
        </p:spPr>
      </p:pic>
      <p:sp>
        <p:nvSpPr>
          <p:cNvPr id="47110" name="Text Box 6"/>
          <p:cNvSpPr txBox="1">
            <a:spLocks noChangeArrowheads="1"/>
          </p:cNvSpPr>
          <p:nvPr/>
        </p:nvSpPr>
        <p:spPr bwMode="auto">
          <a:xfrm>
            <a:off x="5105400" y="5105400"/>
            <a:ext cx="3886200" cy="915988"/>
          </a:xfrm>
          <a:prstGeom prst="rect">
            <a:avLst/>
          </a:prstGeom>
          <a:noFill/>
          <a:ln w="9525">
            <a:noFill/>
            <a:miter lim="800000"/>
            <a:headEnd/>
            <a:tailEnd/>
          </a:ln>
        </p:spPr>
        <p:txBody>
          <a:bodyPr>
            <a:spAutoFit/>
          </a:bodyPr>
          <a:lstStyle/>
          <a:p>
            <a:pPr eaLnBrk="1" hangingPunct="1"/>
            <a:r>
              <a:rPr lang="en-GB" sz="1800">
                <a:solidFill>
                  <a:schemeClr val="tx2"/>
                </a:solidFill>
              </a:rPr>
              <a:t>Rock paintings provide evidence of fertile Sahara region (now desert) 6,000 years ago.</a:t>
            </a:r>
            <a:endParaRPr lang="en-US"/>
          </a:p>
        </p:txBody>
      </p:sp>
      <p:pic>
        <p:nvPicPr>
          <p:cNvPr id="47111" name="Picture 7" descr="800px-Una_Vida_Chaco_Canyon_rock_art_enhanced_2"/>
          <p:cNvPicPr>
            <a:picLocks noChangeAspect="1" noChangeArrowheads="1"/>
          </p:cNvPicPr>
          <p:nvPr/>
        </p:nvPicPr>
        <p:blipFill>
          <a:blip r:embed="rId4" cstate="print"/>
          <a:srcRect/>
          <a:stretch>
            <a:fillRect/>
          </a:stretch>
        </p:blipFill>
        <p:spPr bwMode="auto">
          <a:xfrm>
            <a:off x="4953000" y="2081213"/>
            <a:ext cx="3987800" cy="2338387"/>
          </a:xfrm>
          <a:prstGeom prst="rect">
            <a:avLst/>
          </a:prstGeom>
          <a:noFill/>
        </p:spPr>
      </p:pic>
      <p:sp>
        <p:nvSpPr>
          <p:cNvPr id="47112" name="Text Box 8"/>
          <p:cNvSpPr txBox="1">
            <a:spLocks noChangeArrowheads="1"/>
          </p:cNvSpPr>
          <p:nvPr/>
        </p:nvSpPr>
        <p:spPr bwMode="auto">
          <a:xfrm>
            <a:off x="7848600" y="4373563"/>
            <a:ext cx="1219200" cy="274637"/>
          </a:xfrm>
          <a:prstGeom prst="rect">
            <a:avLst/>
          </a:prstGeom>
          <a:noFill/>
          <a:ln w="9525">
            <a:noFill/>
            <a:miter lim="800000"/>
            <a:headEnd/>
            <a:tailEnd/>
          </a:ln>
        </p:spPr>
        <p:txBody>
          <a:bodyPr>
            <a:spAutoFit/>
          </a:bodyPr>
          <a:lstStyle/>
          <a:p>
            <a:pPr>
              <a:spcBef>
                <a:spcPct val="50000"/>
              </a:spcBef>
            </a:pPr>
            <a:r>
              <a:rPr lang="en-US" sz="1200"/>
              <a:t>cc. </a:t>
            </a:r>
            <a:r>
              <a:rPr lang="en-US" sz="1200">
                <a:latin typeface="Helvetica" pitchFamily="8" charset="0"/>
              </a:rPr>
              <a:t>W.V. Bailey</a:t>
            </a:r>
            <a:endParaRPr lang="en-US" sz="2400">
              <a:latin typeface="Helvetica" pitchFamily="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type="title"/>
          </p:nvPr>
        </p:nvSpPr>
        <p:spPr/>
        <p:txBody>
          <a:bodyPr/>
          <a:lstStyle/>
          <a:p>
            <a:r>
              <a:rPr lang="en-US"/>
              <a:t>Past Climate Systems</a:t>
            </a:r>
          </a:p>
        </p:txBody>
      </p:sp>
      <p:sp>
        <p:nvSpPr>
          <p:cNvPr id="45060" name="Rectangle 4"/>
          <p:cNvSpPr>
            <a:spLocks noGrp="1" noChangeArrowheads="1"/>
          </p:cNvSpPr>
          <p:nvPr>
            <p:ph type="body" idx="1"/>
          </p:nvPr>
        </p:nvSpPr>
        <p:spPr>
          <a:xfrm>
            <a:off x="685800" y="1981200"/>
            <a:ext cx="7772400" cy="1371600"/>
          </a:xfrm>
        </p:spPr>
        <p:txBody>
          <a:bodyPr/>
          <a:lstStyle/>
          <a:p>
            <a:pPr marL="609600" indent="-609600">
              <a:buFontTx/>
              <a:buNone/>
            </a:pPr>
            <a:r>
              <a:rPr lang="en-US"/>
              <a:t>2. Geomorphology</a:t>
            </a:r>
          </a:p>
        </p:txBody>
      </p:sp>
      <p:pic>
        <p:nvPicPr>
          <p:cNvPr id="45063" name="Picture 7" descr="549px-Glacial_Valley_MtHoodWilderness"/>
          <p:cNvPicPr>
            <a:picLocks noChangeAspect="1" noChangeArrowheads="1"/>
          </p:cNvPicPr>
          <p:nvPr/>
        </p:nvPicPr>
        <p:blipFill>
          <a:blip r:embed="rId3" cstate="print"/>
          <a:srcRect/>
          <a:stretch>
            <a:fillRect/>
          </a:stretch>
        </p:blipFill>
        <p:spPr bwMode="auto">
          <a:xfrm>
            <a:off x="5715000" y="1981200"/>
            <a:ext cx="3141663" cy="3429000"/>
          </a:xfrm>
          <a:prstGeom prst="rect">
            <a:avLst/>
          </a:prstGeom>
          <a:noFill/>
        </p:spPr>
      </p:pic>
      <p:sp>
        <p:nvSpPr>
          <p:cNvPr id="45064" name="Text Box 8"/>
          <p:cNvSpPr txBox="1">
            <a:spLocks noChangeArrowheads="1"/>
          </p:cNvSpPr>
          <p:nvPr/>
        </p:nvSpPr>
        <p:spPr bwMode="auto">
          <a:xfrm>
            <a:off x="5791200" y="5486400"/>
            <a:ext cx="3124200" cy="915988"/>
          </a:xfrm>
          <a:prstGeom prst="rect">
            <a:avLst/>
          </a:prstGeom>
          <a:noFill/>
          <a:ln w="9525">
            <a:noFill/>
            <a:miter lim="800000"/>
            <a:headEnd/>
            <a:tailEnd/>
          </a:ln>
        </p:spPr>
        <p:txBody>
          <a:bodyPr>
            <a:spAutoFit/>
          </a:bodyPr>
          <a:lstStyle/>
          <a:p>
            <a:pPr>
              <a:spcBef>
                <a:spcPct val="50000"/>
              </a:spcBef>
            </a:pPr>
            <a:r>
              <a:rPr lang="en-US" sz="1800"/>
              <a:t>Above: A “U” shaped valley shows that it was formed by a glacier.</a:t>
            </a:r>
            <a:endParaRPr lang="en-US"/>
          </a:p>
        </p:txBody>
      </p:sp>
      <p:pic>
        <p:nvPicPr>
          <p:cNvPr id="45070" name="Picture 14" descr="NileDelta-EO"/>
          <p:cNvPicPr>
            <a:picLocks noChangeAspect="1" noChangeArrowheads="1"/>
          </p:cNvPicPr>
          <p:nvPr/>
        </p:nvPicPr>
        <p:blipFill>
          <a:blip r:embed="rId4" cstate="print"/>
          <a:srcRect/>
          <a:stretch>
            <a:fillRect/>
          </a:stretch>
        </p:blipFill>
        <p:spPr bwMode="auto">
          <a:xfrm>
            <a:off x="2093913" y="2719388"/>
            <a:ext cx="3163887" cy="3605212"/>
          </a:xfrm>
          <a:prstGeom prst="rect">
            <a:avLst/>
          </a:prstGeom>
          <a:noFill/>
        </p:spPr>
      </p:pic>
      <p:sp>
        <p:nvSpPr>
          <p:cNvPr id="45071" name="Text Box 15"/>
          <p:cNvSpPr txBox="1">
            <a:spLocks noChangeArrowheads="1"/>
          </p:cNvSpPr>
          <p:nvPr/>
        </p:nvSpPr>
        <p:spPr bwMode="auto">
          <a:xfrm>
            <a:off x="381000" y="4953000"/>
            <a:ext cx="1905000" cy="1465263"/>
          </a:xfrm>
          <a:prstGeom prst="rect">
            <a:avLst/>
          </a:prstGeom>
          <a:noFill/>
          <a:ln w="9525">
            <a:noFill/>
            <a:miter lim="800000"/>
            <a:headEnd/>
            <a:tailEnd/>
          </a:ln>
        </p:spPr>
        <p:txBody>
          <a:bodyPr>
            <a:spAutoFit/>
          </a:bodyPr>
          <a:lstStyle/>
          <a:p>
            <a:pPr>
              <a:spcBef>
                <a:spcPct val="50000"/>
              </a:spcBef>
            </a:pPr>
            <a:r>
              <a:rPr lang="en-US" sz="1800"/>
              <a:t>River deltas show where rivers entered the ocean or a lake.</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t>Past Climate Systems</a:t>
            </a:r>
          </a:p>
        </p:txBody>
      </p:sp>
      <p:sp>
        <p:nvSpPr>
          <p:cNvPr id="49155" name="Rectangle 3"/>
          <p:cNvSpPr>
            <a:spLocks noGrp="1" noChangeArrowheads="1"/>
          </p:cNvSpPr>
          <p:nvPr>
            <p:ph type="body" idx="1"/>
          </p:nvPr>
        </p:nvSpPr>
        <p:spPr>
          <a:xfrm>
            <a:off x="685800" y="1981200"/>
            <a:ext cx="7772400" cy="1371600"/>
          </a:xfrm>
        </p:spPr>
        <p:txBody>
          <a:bodyPr/>
          <a:lstStyle/>
          <a:p>
            <a:pPr marL="609600" indent="-609600">
              <a:buFontTx/>
              <a:buNone/>
            </a:pPr>
            <a:r>
              <a:rPr lang="en-US"/>
              <a:t>3. Geological record</a:t>
            </a:r>
          </a:p>
        </p:txBody>
      </p:sp>
      <p:pic>
        <p:nvPicPr>
          <p:cNvPr id="49158" name="Picture 6" descr="Steve core"/>
          <p:cNvPicPr>
            <a:picLocks noChangeAspect="1" noChangeArrowheads="1"/>
          </p:cNvPicPr>
          <p:nvPr/>
        </p:nvPicPr>
        <p:blipFill>
          <a:blip r:embed="rId3" cstate="print"/>
          <a:srcRect/>
          <a:stretch>
            <a:fillRect/>
          </a:stretch>
        </p:blipFill>
        <p:spPr bwMode="auto">
          <a:xfrm>
            <a:off x="4495800" y="1905000"/>
            <a:ext cx="2686050" cy="3581400"/>
          </a:xfrm>
          <a:prstGeom prst="rect">
            <a:avLst/>
          </a:prstGeom>
          <a:noFill/>
        </p:spPr>
      </p:pic>
      <p:pic>
        <p:nvPicPr>
          <p:cNvPr id="49159" name="Picture 7" descr="JCR123-19"/>
          <p:cNvPicPr>
            <a:picLocks noChangeAspect="1" noChangeArrowheads="1"/>
          </p:cNvPicPr>
          <p:nvPr/>
        </p:nvPicPr>
        <p:blipFill>
          <a:blip r:embed="rId4" cstate="print"/>
          <a:srcRect/>
          <a:stretch>
            <a:fillRect/>
          </a:stretch>
        </p:blipFill>
        <p:spPr bwMode="auto">
          <a:xfrm>
            <a:off x="7315200" y="1905000"/>
            <a:ext cx="1611313" cy="3810000"/>
          </a:xfrm>
          <a:prstGeom prst="rect">
            <a:avLst/>
          </a:prstGeom>
          <a:noFill/>
        </p:spPr>
      </p:pic>
      <p:sp>
        <p:nvSpPr>
          <p:cNvPr id="49160" name="Text Box 8"/>
          <p:cNvSpPr txBox="1">
            <a:spLocks noChangeArrowheads="1"/>
          </p:cNvSpPr>
          <p:nvPr/>
        </p:nvSpPr>
        <p:spPr bwMode="auto">
          <a:xfrm>
            <a:off x="4495800" y="5715000"/>
            <a:ext cx="4495800" cy="915988"/>
          </a:xfrm>
          <a:prstGeom prst="rect">
            <a:avLst/>
          </a:prstGeom>
          <a:noFill/>
          <a:ln w="9525">
            <a:noFill/>
            <a:miter lim="800000"/>
            <a:headEnd/>
            <a:tailEnd/>
          </a:ln>
        </p:spPr>
        <p:txBody>
          <a:bodyPr>
            <a:spAutoFit/>
          </a:bodyPr>
          <a:lstStyle/>
          <a:p>
            <a:pPr>
              <a:spcBef>
                <a:spcPct val="50000"/>
              </a:spcBef>
            </a:pPr>
            <a:r>
              <a:rPr lang="en-US" sz="1800"/>
              <a:t>Drilling into the ground can recover rock layers that record what conditions were like when the rock was deposited.</a:t>
            </a:r>
            <a:endParaRPr lang="en-US"/>
          </a:p>
        </p:txBody>
      </p:sp>
      <p:pic>
        <p:nvPicPr>
          <p:cNvPr id="49161" name="Picture 9" descr="Ginkgo_adiantoides"/>
          <p:cNvPicPr>
            <a:picLocks noChangeAspect="1" noChangeArrowheads="1"/>
          </p:cNvPicPr>
          <p:nvPr/>
        </p:nvPicPr>
        <p:blipFill>
          <a:blip r:embed="rId5" cstate="print"/>
          <a:srcRect/>
          <a:stretch>
            <a:fillRect/>
          </a:stretch>
        </p:blipFill>
        <p:spPr bwMode="auto">
          <a:xfrm>
            <a:off x="304800" y="2971800"/>
            <a:ext cx="3951288" cy="2960688"/>
          </a:xfrm>
          <a:prstGeom prst="rect">
            <a:avLst/>
          </a:prstGeom>
          <a:noFill/>
        </p:spPr>
      </p:pic>
      <p:sp>
        <p:nvSpPr>
          <p:cNvPr id="49162" name="Text Box 10"/>
          <p:cNvSpPr txBox="1">
            <a:spLocks noChangeArrowheads="1"/>
          </p:cNvSpPr>
          <p:nvPr/>
        </p:nvSpPr>
        <p:spPr bwMode="auto">
          <a:xfrm>
            <a:off x="304800" y="5881688"/>
            <a:ext cx="4114800" cy="366712"/>
          </a:xfrm>
          <a:prstGeom prst="rect">
            <a:avLst/>
          </a:prstGeom>
          <a:noFill/>
          <a:ln w="9525">
            <a:noFill/>
            <a:miter lim="800000"/>
            <a:headEnd/>
            <a:tailEnd/>
          </a:ln>
        </p:spPr>
        <p:txBody>
          <a:bodyPr>
            <a:spAutoFit/>
          </a:bodyPr>
          <a:lstStyle/>
          <a:p>
            <a:pPr>
              <a:spcBef>
                <a:spcPct val="50000"/>
              </a:spcBef>
            </a:pPr>
            <a:r>
              <a:rPr lang="en-US" sz="1800"/>
              <a:t>Fossils preserve evidence of past life.</a:t>
            </a: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t>Past Climate Systems</a:t>
            </a:r>
          </a:p>
        </p:txBody>
      </p:sp>
      <p:sp>
        <p:nvSpPr>
          <p:cNvPr id="51203" name="Rectangle 3"/>
          <p:cNvSpPr>
            <a:spLocks noGrp="1" noChangeArrowheads="1"/>
          </p:cNvSpPr>
          <p:nvPr>
            <p:ph type="body" idx="1"/>
          </p:nvPr>
        </p:nvSpPr>
        <p:spPr>
          <a:xfrm>
            <a:off x="685800" y="1981200"/>
            <a:ext cx="7772400" cy="1371600"/>
          </a:xfrm>
        </p:spPr>
        <p:txBody>
          <a:bodyPr/>
          <a:lstStyle/>
          <a:p>
            <a:pPr marL="609600" indent="-609600">
              <a:buFontTx/>
              <a:buNone/>
            </a:pPr>
            <a:r>
              <a:rPr lang="en-US"/>
              <a:t>4. Ice cores</a:t>
            </a:r>
          </a:p>
        </p:txBody>
      </p:sp>
      <p:pic>
        <p:nvPicPr>
          <p:cNvPr id="51209" name="Picture 9" descr="67px-Icecore_4x"/>
          <p:cNvPicPr>
            <a:picLocks noChangeAspect="1" noChangeArrowheads="1"/>
          </p:cNvPicPr>
          <p:nvPr/>
        </p:nvPicPr>
        <p:blipFill>
          <a:blip r:embed="rId3" cstate="print"/>
          <a:srcRect/>
          <a:stretch>
            <a:fillRect/>
          </a:stretch>
        </p:blipFill>
        <p:spPr bwMode="auto">
          <a:xfrm>
            <a:off x="8077200" y="990600"/>
            <a:ext cx="630238" cy="5638800"/>
          </a:xfrm>
          <a:prstGeom prst="rect">
            <a:avLst/>
          </a:prstGeom>
          <a:noFill/>
        </p:spPr>
      </p:pic>
      <p:pic>
        <p:nvPicPr>
          <p:cNvPr id="51210" name="Picture 10" descr="800px-GISP2D1837_crop"/>
          <p:cNvPicPr>
            <a:picLocks noChangeAspect="1" noChangeArrowheads="1"/>
          </p:cNvPicPr>
          <p:nvPr/>
        </p:nvPicPr>
        <p:blipFill>
          <a:blip r:embed="rId4" cstate="print"/>
          <a:srcRect/>
          <a:stretch>
            <a:fillRect/>
          </a:stretch>
        </p:blipFill>
        <p:spPr bwMode="auto">
          <a:xfrm>
            <a:off x="381000" y="4876800"/>
            <a:ext cx="7315200" cy="809625"/>
          </a:xfrm>
          <a:prstGeom prst="rect">
            <a:avLst/>
          </a:prstGeom>
          <a:noFill/>
        </p:spPr>
      </p:pic>
      <p:sp>
        <p:nvSpPr>
          <p:cNvPr id="51211" name="Text Box 11"/>
          <p:cNvSpPr txBox="1">
            <a:spLocks noChangeArrowheads="1"/>
          </p:cNvSpPr>
          <p:nvPr/>
        </p:nvSpPr>
        <p:spPr bwMode="auto">
          <a:xfrm>
            <a:off x="304800" y="5715000"/>
            <a:ext cx="7239000" cy="366713"/>
          </a:xfrm>
          <a:prstGeom prst="rect">
            <a:avLst/>
          </a:prstGeom>
          <a:noFill/>
          <a:ln w="9525">
            <a:noFill/>
            <a:miter lim="800000"/>
            <a:headEnd/>
            <a:tailEnd/>
          </a:ln>
        </p:spPr>
        <p:txBody>
          <a:bodyPr>
            <a:spAutoFit/>
          </a:bodyPr>
          <a:lstStyle/>
          <a:p>
            <a:pPr>
              <a:spcBef>
                <a:spcPct val="50000"/>
              </a:spcBef>
            </a:pPr>
            <a:r>
              <a:rPr lang="en-US" sz="1800"/>
              <a:t>GISP2 ice core at 1837m depth with clearly visible annual layers.</a:t>
            </a:r>
            <a:endParaRPr lang="en-US" sz="2400">
              <a:latin typeface="Helvetica" pitchFamily="8" charset="0"/>
            </a:endParaRPr>
          </a:p>
        </p:txBody>
      </p:sp>
      <p:pic>
        <p:nvPicPr>
          <p:cNvPr id="51212" name="Picture 12" descr="Taku_glacier_firn_ice_sampling"/>
          <p:cNvPicPr>
            <a:picLocks noChangeAspect="1" noChangeArrowheads="1"/>
          </p:cNvPicPr>
          <p:nvPr/>
        </p:nvPicPr>
        <p:blipFill>
          <a:blip r:embed="rId5" cstate="print"/>
          <a:srcRect/>
          <a:stretch>
            <a:fillRect/>
          </a:stretch>
        </p:blipFill>
        <p:spPr bwMode="auto">
          <a:xfrm>
            <a:off x="3505200" y="1981200"/>
            <a:ext cx="3967163" cy="2690813"/>
          </a:xfrm>
          <a:prstGeom prst="rect">
            <a:avLst/>
          </a:prstGeom>
          <a:noFill/>
        </p:spPr>
      </p:pic>
      <p:sp>
        <p:nvSpPr>
          <p:cNvPr id="51213" name="Text Box 13"/>
          <p:cNvSpPr txBox="1">
            <a:spLocks noChangeArrowheads="1"/>
          </p:cNvSpPr>
          <p:nvPr/>
        </p:nvSpPr>
        <p:spPr bwMode="auto">
          <a:xfrm>
            <a:off x="381000" y="2895600"/>
            <a:ext cx="2819400" cy="1465263"/>
          </a:xfrm>
          <a:prstGeom prst="rect">
            <a:avLst/>
          </a:prstGeom>
          <a:noFill/>
          <a:ln w="9525">
            <a:noFill/>
            <a:miter lim="800000"/>
            <a:headEnd/>
            <a:tailEnd/>
          </a:ln>
        </p:spPr>
        <p:txBody>
          <a:bodyPr>
            <a:spAutoFit/>
          </a:bodyPr>
          <a:lstStyle/>
          <a:p>
            <a:pPr>
              <a:spcBef>
                <a:spcPct val="50000"/>
              </a:spcBef>
            </a:pPr>
            <a:r>
              <a:rPr lang="en-US" sz="1800"/>
              <a:t>Ice cores can preserve seasonal layering. Studying the chemistry of each layer can give clues about climate change.</a:t>
            </a: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p:txBody>
          <a:bodyPr/>
          <a:lstStyle/>
          <a:p>
            <a:r>
              <a:rPr lang="en-US"/>
              <a:t>Practical Exercise</a:t>
            </a:r>
          </a:p>
        </p:txBody>
      </p:sp>
      <p:sp>
        <p:nvSpPr>
          <p:cNvPr id="44035" name="Rectangle 3"/>
          <p:cNvSpPr>
            <a:spLocks noGrp="1" noChangeArrowheads="1"/>
          </p:cNvSpPr>
          <p:nvPr>
            <p:ph type="subTitle" idx="1"/>
          </p:nvPr>
        </p:nvSpPr>
        <p:spPr/>
        <p:txBody>
          <a:bodyPr/>
          <a:lstStyle/>
          <a:p>
            <a:r>
              <a:rPr lang="en-US" b="1"/>
              <a:t>Climate Change: What can I do?</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ctrTitle"/>
          </p:nvPr>
        </p:nvSpPr>
        <p:spPr/>
        <p:txBody>
          <a:bodyPr/>
          <a:lstStyle/>
          <a:p>
            <a:r>
              <a:rPr lang="en-US"/>
              <a:t>Is the Climate Changing?</a:t>
            </a:r>
          </a:p>
        </p:txBody>
      </p:sp>
      <p:pic>
        <p:nvPicPr>
          <p:cNvPr id="59396" name="Picture 4" descr="SantaCruz-Spegazzini-CaidaAnimation"/>
          <p:cNvPicPr>
            <a:picLocks noChangeAspect="1" noChangeArrowheads="1"/>
          </p:cNvPicPr>
          <p:nvPr/>
        </p:nvPicPr>
        <p:blipFill>
          <a:blip r:embed="rId3" cstate="print"/>
          <a:srcRect/>
          <a:stretch>
            <a:fillRect/>
          </a:stretch>
        </p:blipFill>
        <p:spPr bwMode="auto">
          <a:xfrm>
            <a:off x="2743200" y="2819400"/>
            <a:ext cx="3581400" cy="2887663"/>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85800" y="685800"/>
            <a:ext cx="7772400" cy="1143000"/>
          </a:xfrm>
        </p:spPr>
        <p:txBody>
          <a:bodyPr/>
          <a:lstStyle/>
          <a:p>
            <a:r>
              <a:rPr lang="en-US"/>
              <a:t>What is Climate Change?</a:t>
            </a:r>
          </a:p>
        </p:txBody>
      </p:sp>
      <p:sp>
        <p:nvSpPr>
          <p:cNvPr id="55299" name="Rectangle 3"/>
          <p:cNvSpPr>
            <a:spLocks noGrp="1" noChangeArrowheads="1"/>
          </p:cNvSpPr>
          <p:nvPr>
            <p:ph type="body" idx="1"/>
          </p:nvPr>
        </p:nvSpPr>
        <p:spPr>
          <a:xfrm>
            <a:off x="457200" y="1981200"/>
            <a:ext cx="5562600" cy="4114800"/>
          </a:xfrm>
        </p:spPr>
        <p:txBody>
          <a:bodyPr/>
          <a:lstStyle/>
          <a:p>
            <a:r>
              <a:rPr lang="en-US"/>
              <a:t>Records change over decades to millions of years</a:t>
            </a:r>
          </a:p>
        </p:txBody>
      </p:sp>
      <p:pic>
        <p:nvPicPr>
          <p:cNvPr id="55301" name="Picture 5" descr="Refinery"/>
          <p:cNvPicPr>
            <a:picLocks noChangeAspect="1" noChangeArrowheads="1"/>
          </p:cNvPicPr>
          <p:nvPr/>
        </p:nvPicPr>
        <p:blipFill>
          <a:blip r:embed="rId3" cstate="print"/>
          <a:srcRect/>
          <a:stretch>
            <a:fillRect/>
          </a:stretch>
        </p:blipFill>
        <p:spPr bwMode="auto">
          <a:xfrm>
            <a:off x="6400800" y="1676400"/>
            <a:ext cx="2376488" cy="1784350"/>
          </a:xfrm>
          <a:prstGeom prst="rect">
            <a:avLst/>
          </a:prstGeom>
          <a:noFill/>
        </p:spPr>
      </p:pic>
      <p:pic>
        <p:nvPicPr>
          <p:cNvPr id="55303" name="Picture 7" descr="800px-Ursus_maritinus"/>
          <p:cNvPicPr>
            <a:picLocks noChangeAspect="1" noChangeArrowheads="1"/>
          </p:cNvPicPr>
          <p:nvPr/>
        </p:nvPicPr>
        <p:blipFill>
          <a:blip r:embed="rId4" cstate="print"/>
          <a:srcRect/>
          <a:stretch>
            <a:fillRect/>
          </a:stretch>
        </p:blipFill>
        <p:spPr bwMode="auto">
          <a:xfrm>
            <a:off x="6400800" y="3352800"/>
            <a:ext cx="2362200" cy="1501775"/>
          </a:xfrm>
          <a:prstGeom prst="rect">
            <a:avLst/>
          </a:prstGeom>
          <a:noFill/>
        </p:spPr>
      </p:pic>
      <p:pic>
        <p:nvPicPr>
          <p:cNvPr id="55304" name="Picture 8" descr="Vatnajökull"/>
          <p:cNvPicPr>
            <a:picLocks noChangeAspect="1" noChangeArrowheads="1"/>
          </p:cNvPicPr>
          <p:nvPr/>
        </p:nvPicPr>
        <p:blipFill>
          <a:blip r:embed="rId5" cstate="print"/>
          <a:srcRect/>
          <a:stretch>
            <a:fillRect/>
          </a:stretch>
        </p:blipFill>
        <p:spPr bwMode="auto">
          <a:xfrm>
            <a:off x="6400800" y="4851400"/>
            <a:ext cx="2406650" cy="1854200"/>
          </a:xfrm>
          <a:prstGeom prst="rect">
            <a:avLst/>
          </a:prstGeom>
          <a:noFill/>
        </p:spPr>
      </p:pic>
      <p:pic>
        <p:nvPicPr>
          <p:cNvPr id="55306" name="Picture 10" descr="Chicago_Downtown_Aerial_View"/>
          <p:cNvPicPr>
            <a:picLocks noChangeAspect="1" noChangeArrowheads="1"/>
          </p:cNvPicPr>
          <p:nvPr/>
        </p:nvPicPr>
        <p:blipFill>
          <a:blip r:embed="rId6" cstate="print"/>
          <a:srcRect/>
          <a:stretch>
            <a:fillRect/>
          </a:stretch>
        </p:blipFill>
        <p:spPr bwMode="auto">
          <a:xfrm>
            <a:off x="1143000" y="3124200"/>
            <a:ext cx="4267200" cy="32004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t>What is Climate?</a:t>
            </a:r>
          </a:p>
        </p:txBody>
      </p:sp>
      <p:sp>
        <p:nvSpPr>
          <p:cNvPr id="11267" name="Rectangle 3"/>
          <p:cNvSpPr>
            <a:spLocks noGrp="1" noChangeArrowheads="1"/>
          </p:cNvSpPr>
          <p:nvPr>
            <p:ph type="body" idx="1"/>
          </p:nvPr>
        </p:nvSpPr>
        <p:spPr>
          <a:xfrm>
            <a:off x="228600" y="1905000"/>
            <a:ext cx="8915400" cy="1524000"/>
          </a:xfrm>
        </p:spPr>
        <p:txBody>
          <a:bodyPr/>
          <a:lstStyle/>
          <a:p>
            <a:r>
              <a:rPr lang="en-US"/>
              <a:t>Climate = the average and variations of weather over a long period of time (~30 years)</a:t>
            </a:r>
          </a:p>
        </p:txBody>
      </p:sp>
      <p:pic>
        <p:nvPicPr>
          <p:cNvPr id="11269" name="Picture 5" descr="The_Earth_seen_from_Apollo_17"/>
          <p:cNvPicPr>
            <a:picLocks noChangeAspect="1" noChangeArrowheads="1"/>
          </p:cNvPicPr>
          <p:nvPr/>
        </p:nvPicPr>
        <p:blipFill>
          <a:blip r:embed="rId3" cstate="print"/>
          <a:srcRect/>
          <a:stretch>
            <a:fillRect/>
          </a:stretch>
        </p:blipFill>
        <p:spPr bwMode="auto">
          <a:xfrm>
            <a:off x="228600" y="3276600"/>
            <a:ext cx="2436813" cy="2438400"/>
          </a:xfrm>
          <a:prstGeom prst="rect">
            <a:avLst/>
          </a:prstGeom>
          <a:noFill/>
        </p:spPr>
      </p:pic>
      <p:pic>
        <p:nvPicPr>
          <p:cNvPr id="11270" name="Picture 6" descr="Atmospheric_Water_Vapor_Mean"/>
          <p:cNvPicPr>
            <a:picLocks noChangeAspect="1" noChangeArrowheads="1"/>
          </p:cNvPicPr>
          <p:nvPr/>
        </p:nvPicPr>
        <p:blipFill>
          <a:blip r:embed="rId4" cstate="print"/>
          <a:srcRect/>
          <a:stretch>
            <a:fillRect/>
          </a:stretch>
        </p:blipFill>
        <p:spPr bwMode="auto">
          <a:xfrm>
            <a:off x="2819400" y="3276600"/>
            <a:ext cx="5721350" cy="3013075"/>
          </a:xfrm>
          <a:prstGeom prst="rect">
            <a:avLst/>
          </a:prstGeom>
          <a:noFill/>
        </p:spPr>
      </p:pic>
      <p:sp>
        <p:nvSpPr>
          <p:cNvPr id="11272" name="Text Box 8"/>
          <p:cNvSpPr txBox="1">
            <a:spLocks noChangeArrowheads="1"/>
          </p:cNvSpPr>
          <p:nvPr/>
        </p:nvSpPr>
        <p:spPr bwMode="auto">
          <a:xfrm>
            <a:off x="2743200" y="6324600"/>
            <a:ext cx="5791200" cy="366713"/>
          </a:xfrm>
          <a:prstGeom prst="rect">
            <a:avLst/>
          </a:prstGeom>
          <a:noFill/>
          <a:ln w="9525">
            <a:noFill/>
            <a:miter lim="800000"/>
            <a:headEnd/>
            <a:tailEnd/>
          </a:ln>
        </p:spPr>
        <p:txBody>
          <a:bodyPr>
            <a:spAutoFit/>
          </a:bodyPr>
          <a:lstStyle/>
          <a:p>
            <a:pPr>
              <a:spcBef>
                <a:spcPct val="50000"/>
              </a:spcBef>
            </a:pPr>
            <a:r>
              <a:rPr lang="en-US" sz="1800">
                <a:latin typeface="Helvetica" pitchFamily="8" charset="0"/>
              </a:rPr>
              <a:t>Above: Global average for atmospheric water vapor.</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0" y="838200"/>
            <a:ext cx="9144000" cy="1143000"/>
          </a:xfrm>
        </p:spPr>
        <p:txBody>
          <a:bodyPr/>
          <a:lstStyle/>
          <a:p>
            <a:r>
              <a:rPr lang="en-US" sz="4200"/>
              <a:t>What are the current climate trends?</a:t>
            </a:r>
            <a:endParaRPr lang="en-US"/>
          </a:p>
        </p:txBody>
      </p:sp>
      <p:pic>
        <p:nvPicPr>
          <p:cNvPr id="33799" name="Picture 7" descr="670px-Instrumental_Temperature_Record"/>
          <p:cNvPicPr>
            <a:picLocks noChangeAspect="1" noChangeArrowheads="1"/>
          </p:cNvPicPr>
          <p:nvPr/>
        </p:nvPicPr>
        <p:blipFill>
          <a:blip r:embed="rId3" cstate="print"/>
          <a:srcRect/>
          <a:stretch>
            <a:fillRect/>
          </a:stretch>
        </p:blipFill>
        <p:spPr bwMode="auto">
          <a:xfrm>
            <a:off x="152400" y="1905000"/>
            <a:ext cx="5549900" cy="4141788"/>
          </a:xfrm>
          <a:prstGeom prst="rect">
            <a:avLst/>
          </a:prstGeom>
          <a:noFill/>
        </p:spPr>
      </p:pic>
      <p:sp>
        <p:nvSpPr>
          <p:cNvPr id="33800" name="Text Box 8"/>
          <p:cNvSpPr txBox="1">
            <a:spLocks noChangeArrowheads="1"/>
          </p:cNvSpPr>
          <p:nvPr/>
        </p:nvSpPr>
        <p:spPr bwMode="auto">
          <a:xfrm>
            <a:off x="76200" y="6096000"/>
            <a:ext cx="7543800" cy="274638"/>
          </a:xfrm>
          <a:prstGeom prst="rect">
            <a:avLst/>
          </a:prstGeom>
          <a:noFill/>
          <a:ln w="9525">
            <a:noFill/>
            <a:miter lim="800000"/>
            <a:headEnd/>
            <a:tailEnd/>
          </a:ln>
        </p:spPr>
        <p:txBody>
          <a:bodyPr>
            <a:spAutoFit/>
          </a:bodyPr>
          <a:lstStyle/>
          <a:p>
            <a:pPr>
              <a:spcBef>
                <a:spcPct val="50000"/>
              </a:spcBef>
            </a:pPr>
            <a:r>
              <a:rPr lang="en-US" sz="1200"/>
              <a:t>cc. </a:t>
            </a:r>
            <a:r>
              <a:rPr lang="en-US" sz="1200">
                <a:latin typeface="Helvetica" pitchFamily="8" charset="0"/>
              </a:rPr>
              <a:t>Robert A. Rohde</a:t>
            </a:r>
            <a:r>
              <a:rPr lang="en-US" sz="1200"/>
              <a:t>  </a:t>
            </a:r>
            <a:r>
              <a:rPr lang="en-US" sz="1200">
                <a:latin typeface="Helvetica" pitchFamily="8" charset="0"/>
              </a:rPr>
              <a:t>http://www.globalwarmingart.com/wiki/Image:Instrumental_Temperature_Record_png</a:t>
            </a:r>
            <a:endParaRPr lang="en-US" sz="2400">
              <a:solidFill>
                <a:srgbClr val="3366BB"/>
              </a:solidFill>
              <a:latin typeface="Helvetica" pitchFamily="8" charset="0"/>
            </a:endParaRPr>
          </a:p>
        </p:txBody>
      </p:sp>
      <p:sp>
        <p:nvSpPr>
          <p:cNvPr id="33801" name="Text Box 9"/>
          <p:cNvSpPr txBox="1">
            <a:spLocks noChangeArrowheads="1"/>
          </p:cNvSpPr>
          <p:nvPr/>
        </p:nvSpPr>
        <p:spPr bwMode="auto">
          <a:xfrm>
            <a:off x="5867400" y="1905000"/>
            <a:ext cx="2933700" cy="641350"/>
          </a:xfrm>
          <a:prstGeom prst="rect">
            <a:avLst/>
          </a:prstGeom>
          <a:noFill/>
          <a:ln w="9525">
            <a:noFill/>
            <a:miter lim="800000"/>
            <a:headEnd/>
            <a:tailEnd/>
          </a:ln>
        </p:spPr>
        <p:txBody>
          <a:bodyPr>
            <a:spAutoFit/>
          </a:bodyPr>
          <a:lstStyle/>
          <a:p>
            <a:pPr>
              <a:spcBef>
                <a:spcPct val="50000"/>
              </a:spcBef>
            </a:pPr>
            <a:r>
              <a:rPr lang="en-US" sz="1800"/>
              <a:t>Global temperature for the last 150 years</a:t>
            </a:r>
            <a:endParaRPr lang="en-US" sz="32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0" y="838200"/>
            <a:ext cx="9144000" cy="1143000"/>
          </a:xfrm>
        </p:spPr>
        <p:txBody>
          <a:bodyPr/>
          <a:lstStyle/>
          <a:p>
            <a:r>
              <a:rPr lang="en-US" sz="4200"/>
              <a:t>What are the current climate trends?</a:t>
            </a:r>
            <a:endParaRPr lang="en-US"/>
          </a:p>
        </p:txBody>
      </p:sp>
      <p:sp>
        <p:nvSpPr>
          <p:cNvPr id="61444" name="Text Box 4"/>
          <p:cNvSpPr txBox="1">
            <a:spLocks noChangeArrowheads="1"/>
          </p:cNvSpPr>
          <p:nvPr/>
        </p:nvSpPr>
        <p:spPr bwMode="auto">
          <a:xfrm>
            <a:off x="1143000" y="6172200"/>
            <a:ext cx="7543800" cy="274638"/>
          </a:xfrm>
          <a:prstGeom prst="rect">
            <a:avLst/>
          </a:prstGeom>
          <a:noFill/>
          <a:ln w="9525">
            <a:noFill/>
            <a:miter lim="800000"/>
            <a:headEnd/>
            <a:tailEnd/>
          </a:ln>
        </p:spPr>
        <p:txBody>
          <a:bodyPr>
            <a:spAutoFit/>
          </a:bodyPr>
          <a:lstStyle/>
          <a:p>
            <a:pPr>
              <a:spcBef>
                <a:spcPct val="50000"/>
              </a:spcBef>
            </a:pPr>
            <a:r>
              <a:rPr lang="en-US" sz="1200"/>
              <a:t>cc. </a:t>
            </a:r>
            <a:r>
              <a:rPr lang="en-US" sz="1200">
                <a:latin typeface="Helvetica" pitchFamily="8" charset="0"/>
              </a:rPr>
              <a:t>Robert A. Rohde</a:t>
            </a:r>
            <a:r>
              <a:rPr lang="en-US" sz="1200"/>
              <a:t>  </a:t>
            </a:r>
            <a:r>
              <a:rPr lang="en-US" sz="1200">
                <a:latin typeface="Helvetica" pitchFamily="8" charset="0"/>
              </a:rPr>
              <a:t>http://www.globalwarmingart.com/wiki/Image:Global_Warming_Map_jpg</a:t>
            </a:r>
            <a:endParaRPr lang="en-US" sz="2400">
              <a:solidFill>
                <a:srgbClr val="3366BB"/>
              </a:solidFill>
              <a:latin typeface="Helvetica" pitchFamily="8" charset="0"/>
            </a:endParaRPr>
          </a:p>
        </p:txBody>
      </p:sp>
      <p:pic>
        <p:nvPicPr>
          <p:cNvPr id="61446" name="Picture 6" descr="Global_Warming_Map"/>
          <p:cNvPicPr>
            <a:picLocks noChangeAspect="1" noChangeArrowheads="1"/>
          </p:cNvPicPr>
          <p:nvPr/>
        </p:nvPicPr>
        <p:blipFill>
          <a:blip r:embed="rId3" cstate="print"/>
          <a:srcRect/>
          <a:stretch>
            <a:fillRect/>
          </a:stretch>
        </p:blipFill>
        <p:spPr bwMode="auto">
          <a:xfrm>
            <a:off x="1447800" y="1828800"/>
            <a:ext cx="5943600" cy="4225925"/>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0" y="838200"/>
            <a:ext cx="9144000" cy="1143000"/>
          </a:xfrm>
        </p:spPr>
        <p:txBody>
          <a:bodyPr/>
          <a:lstStyle/>
          <a:p>
            <a:r>
              <a:rPr lang="en-US" sz="4200"/>
              <a:t>Looking further into the past…</a:t>
            </a:r>
            <a:endParaRPr lang="en-US"/>
          </a:p>
        </p:txBody>
      </p:sp>
      <p:sp>
        <p:nvSpPr>
          <p:cNvPr id="63492" name="Text Box 4"/>
          <p:cNvSpPr txBox="1">
            <a:spLocks noChangeArrowheads="1"/>
          </p:cNvSpPr>
          <p:nvPr/>
        </p:nvSpPr>
        <p:spPr bwMode="auto">
          <a:xfrm>
            <a:off x="228600" y="6096000"/>
            <a:ext cx="8305800" cy="274638"/>
          </a:xfrm>
          <a:prstGeom prst="rect">
            <a:avLst/>
          </a:prstGeom>
          <a:noFill/>
          <a:ln w="9525">
            <a:noFill/>
            <a:miter lim="800000"/>
            <a:headEnd/>
            <a:tailEnd/>
          </a:ln>
        </p:spPr>
        <p:txBody>
          <a:bodyPr>
            <a:spAutoFit/>
          </a:bodyPr>
          <a:lstStyle/>
          <a:p>
            <a:pPr>
              <a:spcBef>
                <a:spcPct val="50000"/>
              </a:spcBef>
            </a:pPr>
            <a:r>
              <a:rPr lang="en-US" sz="1200"/>
              <a:t>cc. </a:t>
            </a:r>
            <a:r>
              <a:rPr lang="en-US" sz="1200">
                <a:latin typeface="Helvetica" pitchFamily="8" charset="0"/>
              </a:rPr>
              <a:t>Robert A. Rohde</a:t>
            </a:r>
            <a:r>
              <a:rPr lang="en-US" sz="1200"/>
              <a:t>  </a:t>
            </a:r>
            <a:r>
              <a:rPr lang="en-US" sz="1200">
                <a:latin typeface="Helvetica" pitchFamily="8" charset="0"/>
              </a:rPr>
              <a:t>http://www.globalwarmingart.com/wiki/Image:1000_Year_Temperature_Comparison_png</a:t>
            </a:r>
            <a:endParaRPr lang="en-US" sz="2400">
              <a:solidFill>
                <a:srgbClr val="3366BB"/>
              </a:solidFill>
              <a:latin typeface="Helvetica" pitchFamily="8" charset="0"/>
            </a:endParaRPr>
          </a:p>
        </p:txBody>
      </p:sp>
      <p:sp>
        <p:nvSpPr>
          <p:cNvPr id="63493" name="Text Box 5"/>
          <p:cNvSpPr txBox="1">
            <a:spLocks noChangeArrowheads="1"/>
          </p:cNvSpPr>
          <p:nvPr/>
        </p:nvSpPr>
        <p:spPr bwMode="auto">
          <a:xfrm>
            <a:off x="5867400" y="1905000"/>
            <a:ext cx="2933700" cy="641350"/>
          </a:xfrm>
          <a:prstGeom prst="rect">
            <a:avLst/>
          </a:prstGeom>
          <a:noFill/>
          <a:ln w="9525">
            <a:noFill/>
            <a:miter lim="800000"/>
            <a:headEnd/>
            <a:tailEnd/>
          </a:ln>
        </p:spPr>
        <p:txBody>
          <a:bodyPr>
            <a:spAutoFit/>
          </a:bodyPr>
          <a:lstStyle/>
          <a:p>
            <a:pPr>
              <a:spcBef>
                <a:spcPct val="50000"/>
              </a:spcBef>
            </a:pPr>
            <a:r>
              <a:rPr lang="en-US" sz="1800"/>
              <a:t>Global temperature for the last 1000 years</a:t>
            </a:r>
            <a:endParaRPr lang="en-US" sz="3200"/>
          </a:p>
        </p:txBody>
      </p:sp>
      <p:pic>
        <p:nvPicPr>
          <p:cNvPr id="63494" name="Picture 6" descr="1000_Year_Temperature_Comparison"/>
          <p:cNvPicPr>
            <a:picLocks noChangeAspect="1" noChangeArrowheads="1"/>
          </p:cNvPicPr>
          <p:nvPr/>
        </p:nvPicPr>
        <p:blipFill>
          <a:blip r:embed="rId3" cstate="print"/>
          <a:srcRect/>
          <a:stretch>
            <a:fillRect/>
          </a:stretch>
        </p:blipFill>
        <p:spPr bwMode="auto">
          <a:xfrm>
            <a:off x="304800" y="1905000"/>
            <a:ext cx="5370513" cy="39624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0" y="838200"/>
            <a:ext cx="9144000" cy="1143000"/>
          </a:xfrm>
        </p:spPr>
        <p:txBody>
          <a:bodyPr/>
          <a:lstStyle/>
          <a:p>
            <a:r>
              <a:rPr lang="en-US" sz="4200"/>
              <a:t>Looking further into the past…</a:t>
            </a:r>
            <a:endParaRPr lang="en-US"/>
          </a:p>
        </p:txBody>
      </p:sp>
      <p:sp>
        <p:nvSpPr>
          <p:cNvPr id="65539" name="Text Box 3"/>
          <p:cNvSpPr txBox="1">
            <a:spLocks noChangeArrowheads="1"/>
          </p:cNvSpPr>
          <p:nvPr/>
        </p:nvSpPr>
        <p:spPr bwMode="auto">
          <a:xfrm>
            <a:off x="228600" y="5791200"/>
            <a:ext cx="8305800" cy="274638"/>
          </a:xfrm>
          <a:prstGeom prst="rect">
            <a:avLst/>
          </a:prstGeom>
          <a:noFill/>
          <a:ln w="9525">
            <a:noFill/>
            <a:miter lim="800000"/>
            <a:headEnd/>
            <a:tailEnd/>
          </a:ln>
        </p:spPr>
        <p:txBody>
          <a:bodyPr>
            <a:spAutoFit/>
          </a:bodyPr>
          <a:lstStyle/>
          <a:p>
            <a:pPr>
              <a:spcBef>
                <a:spcPct val="50000"/>
              </a:spcBef>
            </a:pPr>
            <a:r>
              <a:rPr lang="en-US" sz="1200"/>
              <a:t>cc. </a:t>
            </a:r>
            <a:r>
              <a:rPr lang="en-US" sz="1200">
                <a:latin typeface="Helvetica" pitchFamily="8" charset="0"/>
              </a:rPr>
              <a:t>Robert A. Rohde</a:t>
            </a:r>
            <a:r>
              <a:rPr lang="en-US" sz="1200"/>
              <a:t>  </a:t>
            </a:r>
            <a:r>
              <a:rPr lang="en-US" sz="1200">
                <a:latin typeface="Helvetica" pitchFamily="8" charset="0"/>
              </a:rPr>
              <a:t>http://www.globalwarmingart.com/wiki/Image:Ice_Age_Temperature_Rev_png</a:t>
            </a:r>
            <a:endParaRPr lang="en-US" sz="2400">
              <a:solidFill>
                <a:srgbClr val="3366BB"/>
              </a:solidFill>
              <a:latin typeface="Helvetica" pitchFamily="8" charset="0"/>
            </a:endParaRPr>
          </a:p>
        </p:txBody>
      </p:sp>
      <p:sp>
        <p:nvSpPr>
          <p:cNvPr id="65540" name="Text Box 4"/>
          <p:cNvSpPr txBox="1">
            <a:spLocks noChangeArrowheads="1"/>
          </p:cNvSpPr>
          <p:nvPr/>
        </p:nvSpPr>
        <p:spPr bwMode="auto">
          <a:xfrm>
            <a:off x="5867400" y="1905000"/>
            <a:ext cx="2933700" cy="641350"/>
          </a:xfrm>
          <a:prstGeom prst="rect">
            <a:avLst/>
          </a:prstGeom>
          <a:noFill/>
          <a:ln w="9525">
            <a:noFill/>
            <a:miter lim="800000"/>
            <a:headEnd/>
            <a:tailEnd/>
          </a:ln>
        </p:spPr>
        <p:txBody>
          <a:bodyPr>
            <a:spAutoFit/>
          </a:bodyPr>
          <a:lstStyle/>
          <a:p>
            <a:pPr>
              <a:spcBef>
                <a:spcPct val="50000"/>
              </a:spcBef>
            </a:pPr>
            <a:r>
              <a:rPr lang="en-US" sz="1800"/>
              <a:t>Global temperature for the last 450,000 years</a:t>
            </a:r>
            <a:endParaRPr lang="en-US" sz="3200"/>
          </a:p>
        </p:txBody>
      </p:sp>
      <p:pic>
        <p:nvPicPr>
          <p:cNvPr id="65542" name="Picture 6" descr="Ice_Age_Temperature_Rev"/>
          <p:cNvPicPr>
            <a:picLocks noChangeAspect="1" noChangeArrowheads="1"/>
          </p:cNvPicPr>
          <p:nvPr/>
        </p:nvPicPr>
        <p:blipFill>
          <a:blip r:embed="rId3" cstate="print"/>
          <a:srcRect/>
          <a:stretch>
            <a:fillRect/>
          </a:stretch>
        </p:blipFill>
        <p:spPr bwMode="auto">
          <a:xfrm>
            <a:off x="228600" y="1981200"/>
            <a:ext cx="5562600" cy="3671888"/>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0" y="838200"/>
            <a:ext cx="9144000" cy="1143000"/>
          </a:xfrm>
        </p:spPr>
        <p:txBody>
          <a:bodyPr/>
          <a:lstStyle/>
          <a:p>
            <a:r>
              <a:rPr lang="en-US" sz="4200"/>
              <a:t>Looking further into the past…</a:t>
            </a:r>
            <a:endParaRPr lang="en-US"/>
          </a:p>
        </p:txBody>
      </p:sp>
      <p:sp>
        <p:nvSpPr>
          <p:cNvPr id="67587" name="Text Box 3"/>
          <p:cNvSpPr txBox="1">
            <a:spLocks noChangeArrowheads="1"/>
          </p:cNvSpPr>
          <p:nvPr/>
        </p:nvSpPr>
        <p:spPr bwMode="auto">
          <a:xfrm>
            <a:off x="228600" y="6096000"/>
            <a:ext cx="8305800" cy="274638"/>
          </a:xfrm>
          <a:prstGeom prst="rect">
            <a:avLst/>
          </a:prstGeom>
          <a:noFill/>
          <a:ln w="9525">
            <a:noFill/>
            <a:miter lim="800000"/>
            <a:headEnd/>
            <a:tailEnd/>
          </a:ln>
        </p:spPr>
        <p:txBody>
          <a:bodyPr>
            <a:spAutoFit/>
          </a:bodyPr>
          <a:lstStyle/>
          <a:p>
            <a:pPr>
              <a:spcBef>
                <a:spcPct val="50000"/>
              </a:spcBef>
            </a:pPr>
            <a:r>
              <a:rPr lang="en-US" sz="1200"/>
              <a:t>cc. </a:t>
            </a:r>
            <a:r>
              <a:rPr lang="en-US" sz="1200">
                <a:latin typeface="Helvetica" pitchFamily="8" charset="0"/>
              </a:rPr>
              <a:t>Robert A. Rohde</a:t>
            </a:r>
            <a:r>
              <a:rPr lang="en-US" sz="1200"/>
              <a:t>  </a:t>
            </a:r>
            <a:r>
              <a:rPr lang="en-US" sz="1200">
                <a:latin typeface="Helvetica" pitchFamily="8" charset="0"/>
              </a:rPr>
              <a:t>http://www.globalwarmingart.com/wiki/Image:Phanerozoic_Climate_Change_Rev_png</a:t>
            </a:r>
            <a:endParaRPr lang="en-US" sz="2400">
              <a:solidFill>
                <a:srgbClr val="3366BB"/>
              </a:solidFill>
              <a:latin typeface="Helvetica" pitchFamily="8" charset="0"/>
            </a:endParaRPr>
          </a:p>
        </p:txBody>
      </p:sp>
      <p:sp>
        <p:nvSpPr>
          <p:cNvPr id="67588" name="Text Box 4"/>
          <p:cNvSpPr txBox="1">
            <a:spLocks noChangeArrowheads="1"/>
          </p:cNvSpPr>
          <p:nvPr/>
        </p:nvSpPr>
        <p:spPr bwMode="auto">
          <a:xfrm>
            <a:off x="5867400" y="1905000"/>
            <a:ext cx="2933700" cy="641350"/>
          </a:xfrm>
          <a:prstGeom prst="rect">
            <a:avLst/>
          </a:prstGeom>
          <a:noFill/>
          <a:ln w="9525">
            <a:noFill/>
            <a:miter lim="800000"/>
            <a:headEnd/>
            <a:tailEnd/>
          </a:ln>
        </p:spPr>
        <p:txBody>
          <a:bodyPr>
            <a:spAutoFit/>
          </a:bodyPr>
          <a:lstStyle/>
          <a:p>
            <a:pPr>
              <a:spcBef>
                <a:spcPct val="50000"/>
              </a:spcBef>
            </a:pPr>
            <a:r>
              <a:rPr lang="en-US" sz="1800"/>
              <a:t>Global temperature for the last 500 million years</a:t>
            </a:r>
            <a:endParaRPr lang="en-US" sz="3200"/>
          </a:p>
        </p:txBody>
      </p:sp>
      <p:pic>
        <p:nvPicPr>
          <p:cNvPr id="67592" name="Picture 8" descr="Phanerozoic_Climate_Change_Rev"/>
          <p:cNvPicPr>
            <a:picLocks noChangeAspect="1" noChangeArrowheads="1"/>
          </p:cNvPicPr>
          <p:nvPr/>
        </p:nvPicPr>
        <p:blipFill>
          <a:blip r:embed="rId3" cstate="print"/>
          <a:srcRect/>
          <a:stretch>
            <a:fillRect/>
          </a:stretch>
        </p:blipFill>
        <p:spPr bwMode="auto">
          <a:xfrm>
            <a:off x="304800" y="1905000"/>
            <a:ext cx="5486400" cy="409575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a:t>Anthropogenic Influence</a:t>
            </a:r>
          </a:p>
        </p:txBody>
      </p:sp>
      <p:sp>
        <p:nvSpPr>
          <p:cNvPr id="69635" name="Rectangle 3"/>
          <p:cNvSpPr>
            <a:spLocks noGrp="1" noChangeArrowheads="1"/>
          </p:cNvSpPr>
          <p:nvPr>
            <p:ph type="body" idx="1"/>
          </p:nvPr>
        </p:nvSpPr>
        <p:spPr>
          <a:xfrm>
            <a:off x="457200" y="2133600"/>
            <a:ext cx="3429000" cy="3962400"/>
          </a:xfrm>
        </p:spPr>
        <p:txBody>
          <a:bodyPr/>
          <a:lstStyle/>
          <a:p>
            <a:r>
              <a:rPr lang="en-US"/>
              <a:t>Fossil fuel</a:t>
            </a:r>
          </a:p>
          <a:p>
            <a:r>
              <a:rPr lang="en-US"/>
              <a:t>Aerosols</a:t>
            </a:r>
          </a:p>
          <a:p>
            <a:r>
              <a:rPr lang="en-US"/>
              <a:t>Cement manufacture</a:t>
            </a:r>
          </a:p>
          <a:p>
            <a:r>
              <a:rPr lang="en-US"/>
              <a:t>Land use</a:t>
            </a:r>
          </a:p>
          <a:p>
            <a:r>
              <a:rPr lang="en-US"/>
              <a:t>Livestock</a:t>
            </a:r>
          </a:p>
        </p:txBody>
      </p:sp>
      <p:sp>
        <p:nvSpPr>
          <p:cNvPr id="69636" name="Text Box 4"/>
          <p:cNvSpPr txBox="1">
            <a:spLocks noChangeArrowheads="1"/>
          </p:cNvSpPr>
          <p:nvPr/>
        </p:nvSpPr>
        <p:spPr bwMode="auto">
          <a:xfrm>
            <a:off x="3886200" y="5791200"/>
            <a:ext cx="5257800" cy="457200"/>
          </a:xfrm>
          <a:prstGeom prst="rect">
            <a:avLst/>
          </a:prstGeom>
          <a:noFill/>
          <a:ln w="9525">
            <a:noFill/>
            <a:miter lim="800000"/>
            <a:headEnd/>
            <a:tailEnd/>
          </a:ln>
        </p:spPr>
        <p:txBody>
          <a:bodyPr>
            <a:spAutoFit/>
          </a:bodyPr>
          <a:lstStyle/>
          <a:p>
            <a:pPr>
              <a:spcBef>
                <a:spcPct val="50000"/>
              </a:spcBef>
            </a:pPr>
            <a:r>
              <a:rPr lang="en-US" sz="1200"/>
              <a:t>cc. </a:t>
            </a:r>
            <a:r>
              <a:rPr lang="en-US" sz="1200">
                <a:latin typeface="Helvetica" pitchFamily="8" charset="0"/>
              </a:rPr>
              <a:t>Robert A. Rohde</a:t>
            </a:r>
            <a:r>
              <a:rPr lang="en-US" sz="1200"/>
              <a:t>  </a:t>
            </a:r>
            <a:r>
              <a:rPr lang="en-US" sz="1200">
                <a:latin typeface="Helvetica" pitchFamily="8" charset="0"/>
              </a:rPr>
              <a:t>http://www.globalwarmingart.com/wiki/Image:Carbon_Dioxide_400kyr.png</a:t>
            </a:r>
            <a:endParaRPr lang="en-US" sz="2400">
              <a:solidFill>
                <a:srgbClr val="3366BB"/>
              </a:solidFill>
              <a:latin typeface="Helvetica" pitchFamily="8" charset="0"/>
            </a:endParaRPr>
          </a:p>
        </p:txBody>
      </p:sp>
      <p:pic>
        <p:nvPicPr>
          <p:cNvPr id="69637" name="Picture 5" descr="Carbon_Dioxide_400kyr"/>
          <p:cNvPicPr>
            <a:picLocks noChangeAspect="1" noChangeArrowheads="1"/>
          </p:cNvPicPr>
          <p:nvPr/>
        </p:nvPicPr>
        <p:blipFill>
          <a:blip r:embed="rId3" cstate="print"/>
          <a:srcRect/>
          <a:stretch>
            <a:fillRect/>
          </a:stretch>
        </p:blipFill>
        <p:spPr bwMode="auto">
          <a:xfrm>
            <a:off x="3886200" y="2209800"/>
            <a:ext cx="4591050" cy="3406775"/>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0" y="838200"/>
            <a:ext cx="9144000" cy="990600"/>
          </a:xfrm>
        </p:spPr>
        <p:txBody>
          <a:bodyPr/>
          <a:lstStyle/>
          <a:p>
            <a:r>
              <a:rPr lang="en-US"/>
              <a:t>Future predictions…</a:t>
            </a:r>
          </a:p>
        </p:txBody>
      </p:sp>
      <p:sp>
        <p:nvSpPr>
          <p:cNvPr id="57347" name="Rectangle 3"/>
          <p:cNvSpPr>
            <a:spLocks noGrp="1" noChangeArrowheads="1"/>
          </p:cNvSpPr>
          <p:nvPr>
            <p:ph type="body" idx="1"/>
          </p:nvPr>
        </p:nvSpPr>
        <p:spPr>
          <a:xfrm>
            <a:off x="6324600" y="2209800"/>
            <a:ext cx="2819400" cy="3276600"/>
          </a:xfrm>
        </p:spPr>
        <p:txBody>
          <a:bodyPr/>
          <a:lstStyle/>
          <a:p>
            <a:pPr>
              <a:lnSpc>
                <a:spcPct val="90000"/>
              </a:lnSpc>
            </a:pPr>
            <a:r>
              <a:rPr lang="en-US" sz="2800"/>
              <a:t>Based on no changes in emissions (“business as usual”)</a:t>
            </a:r>
          </a:p>
          <a:p>
            <a:pPr>
              <a:lnSpc>
                <a:spcPct val="90000"/>
              </a:lnSpc>
            </a:pPr>
            <a:r>
              <a:rPr lang="en-US" sz="2800"/>
              <a:t>The UK would be 2-3.5°C hotter on average.</a:t>
            </a:r>
          </a:p>
        </p:txBody>
      </p:sp>
      <p:pic>
        <p:nvPicPr>
          <p:cNvPr id="57348" name="Picture 4" descr="Global_Warming_Predictions_Map"/>
          <p:cNvPicPr>
            <a:picLocks noChangeAspect="1" noChangeArrowheads="1"/>
          </p:cNvPicPr>
          <p:nvPr/>
        </p:nvPicPr>
        <p:blipFill>
          <a:blip r:embed="rId3" cstate="print"/>
          <a:srcRect/>
          <a:stretch>
            <a:fillRect/>
          </a:stretch>
        </p:blipFill>
        <p:spPr bwMode="auto">
          <a:xfrm>
            <a:off x="304800" y="1828800"/>
            <a:ext cx="5867400" cy="4281488"/>
          </a:xfrm>
          <a:prstGeom prst="rect">
            <a:avLst/>
          </a:prstGeom>
          <a:noFill/>
        </p:spPr>
      </p:pic>
      <p:sp>
        <p:nvSpPr>
          <p:cNvPr id="57349" name="Text Box 5"/>
          <p:cNvSpPr txBox="1">
            <a:spLocks noChangeArrowheads="1"/>
          </p:cNvSpPr>
          <p:nvPr/>
        </p:nvSpPr>
        <p:spPr bwMode="auto">
          <a:xfrm>
            <a:off x="228600" y="6096000"/>
            <a:ext cx="8305800" cy="274638"/>
          </a:xfrm>
          <a:prstGeom prst="rect">
            <a:avLst/>
          </a:prstGeom>
          <a:noFill/>
          <a:ln w="9525">
            <a:noFill/>
            <a:miter lim="800000"/>
            <a:headEnd/>
            <a:tailEnd/>
          </a:ln>
        </p:spPr>
        <p:txBody>
          <a:bodyPr>
            <a:spAutoFit/>
          </a:bodyPr>
          <a:lstStyle/>
          <a:p>
            <a:pPr>
              <a:spcBef>
                <a:spcPct val="50000"/>
              </a:spcBef>
            </a:pPr>
            <a:r>
              <a:rPr lang="en-US" sz="1200"/>
              <a:t>cc. </a:t>
            </a:r>
            <a:r>
              <a:rPr lang="en-US" sz="1200">
                <a:latin typeface="Helvetica" pitchFamily="8" charset="0"/>
              </a:rPr>
              <a:t>Robert A. Rohde</a:t>
            </a:r>
            <a:r>
              <a:rPr lang="en-US" sz="1200"/>
              <a:t>  </a:t>
            </a:r>
            <a:r>
              <a:rPr lang="en-US" sz="1200">
                <a:latin typeface="Helvetica" pitchFamily="8" charset="0"/>
              </a:rPr>
              <a:t>http://www.globalwarmingart.com/wiki/Image:Global_Warming_Predictions_Map_jpg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a:t>What does it all mean?</a:t>
            </a:r>
          </a:p>
        </p:txBody>
      </p:sp>
      <p:sp>
        <p:nvSpPr>
          <p:cNvPr id="71683" name="Rectangle 3"/>
          <p:cNvSpPr>
            <a:spLocks noGrp="1" noChangeArrowheads="1"/>
          </p:cNvSpPr>
          <p:nvPr>
            <p:ph type="body" idx="1"/>
          </p:nvPr>
        </p:nvSpPr>
        <p:spPr>
          <a:xfrm>
            <a:off x="228600" y="1981200"/>
            <a:ext cx="3733800" cy="4191000"/>
          </a:xfrm>
        </p:spPr>
        <p:txBody>
          <a:bodyPr/>
          <a:lstStyle/>
          <a:p>
            <a:r>
              <a:rPr lang="en-US"/>
              <a:t>Sea level rise</a:t>
            </a:r>
          </a:p>
          <a:p>
            <a:r>
              <a:rPr lang="en-US"/>
              <a:t>More extreme weather</a:t>
            </a:r>
          </a:p>
          <a:p>
            <a:r>
              <a:rPr lang="en-US"/>
              <a:t>Changes in precipitation</a:t>
            </a:r>
          </a:p>
          <a:p>
            <a:r>
              <a:rPr lang="en-US"/>
              <a:t>Spread of disease</a:t>
            </a:r>
          </a:p>
        </p:txBody>
      </p:sp>
      <p:pic>
        <p:nvPicPr>
          <p:cNvPr id="71684" name="Picture 4" descr="700px-Recent_Sea_Level_Rise"/>
          <p:cNvPicPr>
            <a:picLocks noChangeAspect="1" noChangeArrowheads="1"/>
          </p:cNvPicPr>
          <p:nvPr/>
        </p:nvPicPr>
        <p:blipFill>
          <a:blip r:embed="rId3" cstate="print"/>
          <a:srcRect/>
          <a:stretch>
            <a:fillRect/>
          </a:stretch>
        </p:blipFill>
        <p:spPr bwMode="auto">
          <a:xfrm>
            <a:off x="3962400" y="2209800"/>
            <a:ext cx="4738688" cy="3322638"/>
          </a:xfrm>
          <a:prstGeom prst="rect">
            <a:avLst/>
          </a:prstGeom>
          <a:noFill/>
        </p:spPr>
      </p:pic>
      <p:sp>
        <p:nvSpPr>
          <p:cNvPr id="71685" name="Text Box 5"/>
          <p:cNvSpPr txBox="1">
            <a:spLocks noChangeArrowheads="1"/>
          </p:cNvSpPr>
          <p:nvPr/>
        </p:nvSpPr>
        <p:spPr bwMode="auto">
          <a:xfrm>
            <a:off x="3733800" y="5638800"/>
            <a:ext cx="5410200" cy="457200"/>
          </a:xfrm>
          <a:prstGeom prst="rect">
            <a:avLst/>
          </a:prstGeom>
          <a:noFill/>
          <a:ln w="9525">
            <a:noFill/>
            <a:miter lim="800000"/>
            <a:headEnd/>
            <a:tailEnd/>
          </a:ln>
        </p:spPr>
        <p:txBody>
          <a:bodyPr>
            <a:spAutoFit/>
          </a:bodyPr>
          <a:lstStyle/>
          <a:p>
            <a:pPr>
              <a:spcBef>
                <a:spcPct val="50000"/>
              </a:spcBef>
            </a:pPr>
            <a:r>
              <a:rPr lang="en-US" sz="1200"/>
              <a:t>cc. </a:t>
            </a:r>
            <a:r>
              <a:rPr lang="en-US" sz="1200">
                <a:latin typeface="Helvetica" pitchFamily="8" charset="0"/>
              </a:rPr>
              <a:t>Robert A. Rohde</a:t>
            </a:r>
            <a:r>
              <a:rPr lang="en-US" sz="1200"/>
              <a:t>  </a:t>
            </a:r>
            <a:r>
              <a:rPr lang="en-US" sz="1200">
                <a:latin typeface="Helvetica" pitchFamily="8" charset="0"/>
              </a:rPr>
              <a:t>http://www.globalwarmingart.com/wiki/Image:Recent_Sea_Level_Rise_png</a:t>
            </a:r>
            <a:endParaRPr lang="en-US" sz="2400">
              <a:solidFill>
                <a:srgbClr val="3366BB"/>
              </a:solidFill>
              <a:latin typeface="Helvetica" pitchFamily="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a:t>Questions to be answered…</a:t>
            </a:r>
          </a:p>
        </p:txBody>
      </p:sp>
      <p:sp>
        <p:nvSpPr>
          <p:cNvPr id="73731" name="Rectangle 3"/>
          <p:cNvSpPr>
            <a:spLocks noGrp="1" noChangeArrowheads="1"/>
          </p:cNvSpPr>
          <p:nvPr>
            <p:ph type="body" idx="1"/>
          </p:nvPr>
        </p:nvSpPr>
        <p:spPr>
          <a:xfrm>
            <a:off x="990600" y="2209800"/>
            <a:ext cx="7772400" cy="3962400"/>
          </a:xfrm>
        </p:spPr>
        <p:txBody>
          <a:bodyPr/>
          <a:lstStyle/>
          <a:p>
            <a:r>
              <a:rPr lang="en-US"/>
              <a:t>How fast will the sea level rise?</a:t>
            </a:r>
          </a:p>
          <a:p>
            <a:r>
              <a:rPr lang="en-US"/>
              <a:t>How much warmer will it get?</a:t>
            </a:r>
          </a:p>
          <a:p>
            <a:r>
              <a:rPr lang="en-US"/>
              <a:t>When will the Arctic Ocean be ice-free?</a:t>
            </a:r>
          </a:p>
          <a:p>
            <a:r>
              <a:rPr lang="en-US"/>
              <a:t>Will the water cycle accelerate?</a:t>
            </a:r>
          </a:p>
          <a:p>
            <a:r>
              <a:rPr lang="en-US"/>
              <a:t>Are climate extremes increasing?</a:t>
            </a:r>
          </a:p>
          <a:p>
            <a:r>
              <a:rPr lang="en-US"/>
              <a:t>Will there be abrupt changes?</a:t>
            </a:r>
            <a:endParaRPr lang="en-US" sz="2800">
              <a:latin typeface="Comic Sans MS" pitchFamily="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37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37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373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373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7373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737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6019800" y="838200"/>
            <a:ext cx="2438400" cy="1143000"/>
          </a:xfrm>
        </p:spPr>
        <p:txBody>
          <a:bodyPr/>
          <a:lstStyle/>
          <a:p>
            <a:endParaRPr lang="en-US"/>
          </a:p>
        </p:txBody>
      </p:sp>
      <p:sp>
        <p:nvSpPr>
          <p:cNvPr id="76804" name="Rectangle 4"/>
          <p:cNvSpPr>
            <a:spLocks noChangeArrowheads="1"/>
          </p:cNvSpPr>
          <p:nvPr/>
        </p:nvSpPr>
        <p:spPr bwMode="auto">
          <a:xfrm>
            <a:off x="685800" y="1385888"/>
            <a:ext cx="3886200" cy="1257300"/>
          </a:xfrm>
          <a:prstGeom prst="rect">
            <a:avLst/>
          </a:prstGeom>
          <a:noFill/>
          <a:ln w="9525">
            <a:noFill/>
            <a:miter lim="800000"/>
            <a:headEnd/>
            <a:tailEnd/>
          </a:ln>
        </p:spPr>
        <p:txBody>
          <a:bodyPr tIns="154800" bIns="118800">
            <a:spAutoFit/>
          </a:bodyPr>
          <a:lstStyle/>
          <a:p>
            <a:pPr algn="ctr">
              <a:spcAft>
                <a:spcPct val="30000"/>
              </a:spcAft>
            </a:pPr>
            <a:r>
              <a:rPr lang="en-GB" sz="2800"/>
              <a:t>Science can provide knowledge…</a:t>
            </a:r>
            <a:endParaRPr lang="en-GB" sz="2800">
              <a:latin typeface="Book Antiqua" pitchFamily="8" charset="0"/>
            </a:endParaRPr>
          </a:p>
        </p:txBody>
      </p:sp>
      <p:sp>
        <p:nvSpPr>
          <p:cNvPr id="76805" name="Freeform 5"/>
          <p:cNvSpPr>
            <a:spLocks/>
          </p:cNvSpPr>
          <p:nvPr/>
        </p:nvSpPr>
        <p:spPr bwMode="auto">
          <a:xfrm>
            <a:off x="228600" y="1219200"/>
            <a:ext cx="4953000" cy="1524000"/>
          </a:xfrm>
          <a:custGeom>
            <a:avLst/>
            <a:gdLst/>
            <a:ahLst/>
            <a:cxnLst>
              <a:cxn ang="0">
                <a:pos x="2480" y="112"/>
              </a:cxn>
              <a:cxn ang="0">
                <a:pos x="416" y="208"/>
              </a:cxn>
              <a:cxn ang="0">
                <a:pos x="608" y="1360"/>
              </a:cxn>
              <a:cxn ang="0">
                <a:pos x="4064" y="1312"/>
              </a:cxn>
              <a:cxn ang="0">
                <a:pos x="4400" y="256"/>
              </a:cxn>
              <a:cxn ang="0">
                <a:pos x="1856" y="112"/>
              </a:cxn>
            </a:cxnLst>
            <a:rect l="0" t="0" r="r" b="b"/>
            <a:pathLst>
              <a:path w="4768" h="1544">
                <a:moveTo>
                  <a:pt x="2480" y="112"/>
                </a:moveTo>
                <a:cubicBezTo>
                  <a:pt x="1604" y="56"/>
                  <a:pt x="728" y="0"/>
                  <a:pt x="416" y="208"/>
                </a:cubicBezTo>
                <a:cubicBezTo>
                  <a:pt x="104" y="416"/>
                  <a:pt x="0" y="1176"/>
                  <a:pt x="608" y="1360"/>
                </a:cubicBezTo>
                <a:cubicBezTo>
                  <a:pt x="1216" y="1544"/>
                  <a:pt x="3432" y="1496"/>
                  <a:pt x="4064" y="1312"/>
                </a:cubicBezTo>
                <a:cubicBezTo>
                  <a:pt x="4696" y="1128"/>
                  <a:pt x="4768" y="456"/>
                  <a:pt x="4400" y="256"/>
                </a:cubicBezTo>
                <a:cubicBezTo>
                  <a:pt x="4032" y="56"/>
                  <a:pt x="2944" y="84"/>
                  <a:pt x="1856" y="112"/>
                </a:cubicBezTo>
              </a:path>
            </a:pathLst>
          </a:custGeom>
          <a:noFill/>
          <a:ln w="41275">
            <a:solidFill>
              <a:srgbClr val="666699"/>
            </a:solidFill>
            <a:round/>
            <a:headEnd/>
            <a:tailEnd/>
          </a:ln>
          <a:effectLst/>
        </p:spPr>
        <p:txBody>
          <a:bodyPr/>
          <a:lstStyle/>
          <a:p>
            <a:endParaRPr lang="en-US"/>
          </a:p>
        </p:txBody>
      </p:sp>
      <p:sp>
        <p:nvSpPr>
          <p:cNvPr id="76806" name="Rectangle 6"/>
          <p:cNvSpPr>
            <a:spLocks noChangeArrowheads="1"/>
          </p:cNvSpPr>
          <p:nvPr/>
        </p:nvSpPr>
        <p:spPr bwMode="auto">
          <a:xfrm>
            <a:off x="4267200" y="4953000"/>
            <a:ext cx="3886200" cy="1257300"/>
          </a:xfrm>
          <a:prstGeom prst="rect">
            <a:avLst/>
          </a:prstGeom>
          <a:noFill/>
          <a:ln w="9525">
            <a:noFill/>
            <a:miter lim="800000"/>
            <a:headEnd/>
            <a:tailEnd/>
          </a:ln>
        </p:spPr>
        <p:txBody>
          <a:bodyPr tIns="154800" bIns="118800">
            <a:spAutoFit/>
          </a:bodyPr>
          <a:lstStyle/>
          <a:p>
            <a:pPr algn="ctr">
              <a:spcAft>
                <a:spcPct val="30000"/>
              </a:spcAft>
            </a:pPr>
            <a:r>
              <a:rPr lang="en-GB" sz="2800"/>
              <a:t>…We all have to provide the solutions.</a:t>
            </a:r>
            <a:endParaRPr lang="en-GB" sz="2800">
              <a:latin typeface="Book Antiqua" pitchFamily="8" charset="0"/>
            </a:endParaRPr>
          </a:p>
        </p:txBody>
      </p:sp>
      <p:sp>
        <p:nvSpPr>
          <p:cNvPr id="76807" name="Freeform 7"/>
          <p:cNvSpPr>
            <a:spLocks/>
          </p:cNvSpPr>
          <p:nvPr/>
        </p:nvSpPr>
        <p:spPr bwMode="auto">
          <a:xfrm flipH="1">
            <a:off x="3810000" y="4800600"/>
            <a:ext cx="4953000" cy="1524000"/>
          </a:xfrm>
          <a:custGeom>
            <a:avLst/>
            <a:gdLst/>
            <a:ahLst/>
            <a:cxnLst>
              <a:cxn ang="0">
                <a:pos x="2480" y="112"/>
              </a:cxn>
              <a:cxn ang="0">
                <a:pos x="416" y="208"/>
              </a:cxn>
              <a:cxn ang="0">
                <a:pos x="608" y="1360"/>
              </a:cxn>
              <a:cxn ang="0">
                <a:pos x="4064" y="1312"/>
              </a:cxn>
              <a:cxn ang="0">
                <a:pos x="4400" y="256"/>
              </a:cxn>
              <a:cxn ang="0">
                <a:pos x="1856" y="112"/>
              </a:cxn>
            </a:cxnLst>
            <a:rect l="0" t="0" r="r" b="b"/>
            <a:pathLst>
              <a:path w="4768" h="1544">
                <a:moveTo>
                  <a:pt x="2480" y="112"/>
                </a:moveTo>
                <a:cubicBezTo>
                  <a:pt x="1604" y="56"/>
                  <a:pt x="728" y="0"/>
                  <a:pt x="416" y="208"/>
                </a:cubicBezTo>
                <a:cubicBezTo>
                  <a:pt x="104" y="416"/>
                  <a:pt x="0" y="1176"/>
                  <a:pt x="608" y="1360"/>
                </a:cubicBezTo>
                <a:cubicBezTo>
                  <a:pt x="1216" y="1544"/>
                  <a:pt x="3432" y="1496"/>
                  <a:pt x="4064" y="1312"/>
                </a:cubicBezTo>
                <a:cubicBezTo>
                  <a:pt x="4696" y="1128"/>
                  <a:pt x="4768" y="456"/>
                  <a:pt x="4400" y="256"/>
                </a:cubicBezTo>
                <a:cubicBezTo>
                  <a:pt x="4032" y="56"/>
                  <a:pt x="2944" y="84"/>
                  <a:pt x="1856" y="112"/>
                </a:cubicBezTo>
              </a:path>
            </a:pathLst>
          </a:custGeom>
          <a:noFill/>
          <a:ln w="41275">
            <a:solidFill>
              <a:srgbClr val="666699"/>
            </a:solidFill>
            <a:round/>
            <a:headEnd/>
            <a:tailEnd/>
          </a:ln>
          <a:effectLst/>
        </p:spPr>
        <p:txBody>
          <a:bodyPr/>
          <a:lstStyle/>
          <a:p>
            <a:endParaRPr lang="en-US"/>
          </a:p>
        </p:txBody>
      </p:sp>
      <p:pic>
        <p:nvPicPr>
          <p:cNvPr id="76809" name="Picture 9" descr="recycle"/>
          <p:cNvPicPr>
            <a:picLocks noChangeAspect="1" noChangeArrowheads="1"/>
          </p:cNvPicPr>
          <p:nvPr/>
        </p:nvPicPr>
        <p:blipFill>
          <a:blip r:embed="rId3" cstate="print"/>
          <a:srcRect/>
          <a:stretch>
            <a:fillRect/>
          </a:stretch>
        </p:blipFill>
        <p:spPr bwMode="auto">
          <a:xfrm>
            <a:off x="6934200" y="914400"/>
            <a:ext cx="1927225" cy="1873250"/>
          </a:xfrm>
          <a:prstGeom prst="rect">
            <a:avLst/>
          </a:prstGeom>
          <a:noFill/>
        </p:spPr>
      </p:pic>
      <p:pic>
        <p:nvPicPr>
          <p:cNvPr id="76810" name="Picture 10" descr="800px-Trash_can_line"/>
          <p:cNvPicPr>
            <a:picLocks noChangeAspect="1" noChangeArrowheads="1"/>
          </p:cNvPicPr>
          <p:nvPr/>
        </p:nvPicPr>
        <p:blipFill>
          <a:blip r:embed="rId4" cstate="print"/>
          <a:srcRect/>
          <a:stretch>
            <a:fillRect/>
          </a:stretch>
        </p:blipFill>
        <p:spPr bwMode="auto">
          <a:xfrm>
            <a:off x="1066800" y="2819400"/>
            <a:ext cx="6680200" cy="1919288"/>
          </a:xfrm>
          <a:prstGeom prst="rect">
            <a:avLst/>
          </a:prstGeom>
          <a:noFill/>
        </p:spPr>
      </p:pic>
      <p:pic>
        <p:nvPicPr>
          <p:cNvPr id="76811" name="Picture 11" descr="800px-Aterro_Sanitario"/>
          <p:cNvPicPr>
            <a:picLocks noChangeAspect="1" noChangeArrowheads="1"/>
          </p:cNvPicPr>
          <p:nvPr/>
        </p:nvPicPr>
        <p:blipFill>
          <a:blip r:embed="rId5" cstate="print"/>
          <a:srcRect/>
          <a:stretch>
            <a:fillRect/>
          </a:stretch>
        </p:blipFill>
        <p:spPr bwMode="auto">
          <a:xfrm>
            <a:off x="381000" y="4572000"/>
            <a:ext cx="2590800" cy="19431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026"/>
          <p:cNvSpPr>
            <a:spLocks noGrp="1" noChangeArrowheads="1"/>
          </p:cNvSpPr>
          <p:nvPr>
            <p:ph type="title"/>
          </p:nvPr>
        </p:nvSpPr>
        <p:spPr/>
        <p:txBody>
          <a:bodyPr/>
          <a:lstStyle/>
          <a:p>
            <a:r>
              <a:rPr lang="en-US"/>
              <a:t>What is Weather?</a:t>
            </a:r>
          </a:p>
        </p:txBody>
      </p:sp>
      <p:sp>
        <p:nvSpPr>
          <p:cNvPr id="23555" name="Rectangle 1027"/>
          <p:cNvSpPr>
            <a:spLocks noGrp="1" noChangeArrowheads="1"/>
          </p:cNvSpPr>
          <p:nvPr>
            <p:ph type="body" idx="1"/>
          </p:nvPr>
        </p:nvSpPr>
        <p:spPr>
          <a:xfrm>
            <a:off x="1676400" y="2133600"/>
            <a:ext cx="7162800" cy="1752600"/>
          </a:xfrm>
        </p:spPr>
        <p:txBody>
          <a:bodyPr/>
          <a:lstStyle/>
          <a:p>
            <a:r>
              <a:rPr lang="en-US"/>
              <a:t>Weather = all natural phenonmena within the atmosphere at a given time (hours to days)</a:t>
            </a:r>
          </a:p>
        </p:txBody>
      </p:sp>
      <p:pic>
        <p:nvPicPr>
          <p:cNvPr id="23557" name="Picture 1029" descr="102px-Atmosphere_layers"/>
          <p:cNvPicPr>
            <a:picLocks noChangeAspect="1" noChangeArrowheads="1"/>
          </p:cNvPicPr>
          <p:nvPr/>
        </p:nvPicPr>
        <p:blipFill>
          <a:blip r:embed="rId3" cstate="print"/>
          <a:srcRect/>
          <a:stretch>
            <a:fillRect/>
          </a:stretch>
        </p:blipFill>
        <p:spPr bwMode="auto">
          <a:xfrm>
            <a:off x="533400" y="990600"/>
            <a:ext cx="914400" cy="5380038"/>
          </a:xfrm>
          <a:prstGeom prst="rect">
            <a:avLst/>
          </a:prstGeom>
          <a:noFill/>
        </p:spPr>
      </p:pic>
      <p:pic>
        <p:nvPicPr>
          <p:cNvPr id="23559" name="Picture 1031" descr="Raindrops"/>
          <p:cNvPicPr>
            <a:picLocks noChangeAspect="1" noChangeArrowheads="1"/>
          </p:cNvPicPr>
          <p:nvPr/>
        </p:nvPicPr>
        <p:blipFill>
          <a:blip r:embed="rId4" cstate="print"/>
          <a:srcRect/>
          <a:stretch>
            <a:fillRect/>
          </a:stretch>
        </p:blipFill>
        <p:spPr bwMode="auto">
          <a:xfrm>
            <a:off x="6629400" y="4914900"/>
            <a:ext cx="2312988" cy="1733550"/>
          </a:xfrm>
          <a:prstGeom prst="rect">
            <a:avLst/>
          </a:prstGeom>
          <a:noFill/>
        </p:spPr>
      </p:pic>
      <p:pic>
        <p:nvPicPr>
          <p:cNvPr id="23560" name="Picture 1032" descr="snowflake"/>
          <p:cNvPicPr>
            <a:picLocks noChangeAspect="1" noChangeArrowheads="1"/>
          </p:cNvPicPr>
          <p:nvPr/>
        </p:nvPicPr>
        <p:blipFill>
          <a:blip r:embed="rId5" cstate="print"/>
          <a:srcRect/>
          <a:stretch>
            <a:fillRect/>
          </a:stretch>
        </p:blipFill>
        <p:spPr bwMode="auto">
          <a:xfrm>
            <a:off x="7391400" y="873125"/>
            <a:ext cx="1371600" cy="1271588"/>
          </a:xfrm>
          <a:prstGeom prst="rect">
            <a:avLst/>
          </a:prstGeom>
          <a:noFill/>
        </p:spPr>
      </p:pic>
      <p:pic>
        <p:nvPicPr>
          <p:cNvPr id="23561" name="Picture 1033" descr="wind-snow"/>
          <p:cNvPicPr>
            <a:picLocks noChangeAspect="1" noChangeArrowheads="1"/>
          </p:cNvPicPr>
          <p:nvPr/>
        </p:nvPicPr>
        <p:blipFill>
          <a:blip r:embed="rId6" cstate="print"/>
          <a:srcRect/>
          <a:stretch>
            <a:fillRect/>
          </a:stretch>
        </p:blipFill>
        <p:spPr bwMode="auto">
          <a:xfrm>
            <a:off x="3876675" y="3733800"/>
            <a:ext cx="3590925" cy="1920875"/>
          </a:xfrm>
          <a:prstGeom prst="rect">
            <a:avLst/>
          </a:prstGeom>
          <a:noFill/>
        </p:spPr>
      </p:pic>
      <p:pic>
        <p:nvPicPr>
          <p:cNvPr id="23562" name="Picture 1034" descr="Lightning"/>
          <p:cNvPicPr>
            <a:picLocks noChangeAspect="1" noChangeArrowheads="1"/>
          </p:cNvPicPr>
          <p:nvPr/>
        </p:nvPicPr>
        <p:blipFill>
          <a:blip r:embed="rId7" cstate="print"/>
          <a:srcRect/>
          <a:stretch>
            <a:fillRect/>
          </a:stretch>
        </p:blipFill>
        <p:spPr bwMode="auto">
          <a:xfrm>
            <a:off x="1804988" y="3733800"/>
            <a:ext cx="1928812" cy="28956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t>What is Science?</a:t>
            </a:r>
          </a:p>
        </p:txBody>
      </p:sp>
      <p:sp>
        <p:nvSpPr>
          <p:cNvPr id="13315" name="Rectangle 3"/>
          <p:cNvSpPr>
            <a:spLocks noGrp="1" noChangeArrowheads="1"/>
          </p:cNvSpPr>
          <p:nvPr>
            <p:ph type="body" idx="1"/>
          </p:nvPr>
        </p:nvSpPr>
        <p:spPr/>
        <p:txBody>
          <a:bodyPr/>
          <a:lstStyle/>
          <a:p>
            <a:r>
              <a:rPr lang="en-US"/>
              <a:t>Science is the search for knowledge</a:t>
            </a:r>
          </a:p>
        </p:txBody>
      </p:sp>
      <p:pic>
        <p:nvPicPr>
          <p:cNvPr id="13320" name="Picture 8" descr="Lunar_libration_with_phase2"/>
          <p:cNvPicPr>
            <a:picLocks noChangeAspect="1" noChangeArrowheads="1"/>
          </p:cNvPicPr>
          <p:nvPr/>
        </p:nvPicPr>
        <p:blipFill>
          <a:blip r:embed="rId3" cstate="print"/>
          <a:srcRect/>
          <a:stretch>
            <a:fillRect/>
          </a:stretch>
        </p:blipFill>
        <p:spPr bwMode="auto">
          <a:xfrm>
            <a:off x="609600" y="2971800"/>
            <a:ext cx="3190875" cy="2994025"/>
          </a:xfrm>
          <a:prstGeom prst="rect">
            <a:avLst/>
          </a:prstGeom>
          <a:noFill/>
        </p:spPr>
      </p:pic>
      <p:pic>
        <p:nvPicPr>
          <p:cNvPr id="13321" name="Picture 9" descr="Earth-satellite-seasons"/>
          <p:cNvPicPr>
            <a:picLocks noChangeAspect="1" noChangeArrowheads="1"/>
          </p:cNvPicPr>
          <p:nvPr/>
        </p:nvPicPr>
        <p:blipFill>
          <a:blip r:embed="rId4" cstate="print"/>
          <a:srcRect/>
          <a:stretch>
            <a:fillRect/>
          </a:stretch>
        </p:blipFill>
        <p:spPr bwMode="auto">
          <a:xfrm>
            <a:off x="4038600" y="2971800"/>
            <a:ext cx="4841875" cy="2420938"/>
          </a:xfrm>
          <a:prstGeom prst="rect">
            <a:avLst/>
          </a:prstGeom>
          <a:noFill/>
        </p:spPr>
      </p:pic>
      <p:sp>
        <p:nvSpPr>
          <p:cNvPr id="13322" name="Text Box 10"/>
          <p:cNvSpPr txBox="1">
            <a:spLocks noChangeArrowheads="1"/>
          </p:cNvSpPr>
          <p:nvPr/>
        </p:nvSpPr>
        <p:spPr bwMode="auto">
          <a:xfrm>
            <a:off x="533400" y="5943600"/>
            <a:ext cx="3200400" cy="366713"/>
          </a:xfrm>
          <a:prstGeom prst="rect">
            <a:avLst/>
          </a:prstGeom>
          <a:noFill/>
          <a:ln w="9525">
            <a:noFill/>
            <a:miter lim="800000"/>
            <a:headEnd/>
            <a:tailEnd/>
          </a:ln>
        </p:spPr>
        <p:txBody>
          <a:bodyPr>
            <a:spAutoFit/>
          </a:bodyPr>
          <a:lstStyle/>
          <a:p>
            <a:pPr>
              <a:spcBef>
                <a:spcPct val="50000"/>
              </a:spcBef>
            </a:pPr>
            <a:r>
              <a:rPr lang="en-US" sz="1800"/>
              <a:t>The lunar cycle</a:t>
            </a:r>
            <a:endParaRPr lang="en-US" sz="2400"/>
          </a:p>
        </p:txBody>
      </p:sp>
      <p:sp>
        <p:nvSpPr>
          <p:cNvPr id="13323" name="Text Box 11"/>
          <p:cNvSpPr txBox="1">
            <a:spLocks noChangeArrowheads="1"/>
          </p:cNvSpPr>
          <p:nvPr/>
        </p:nvSpPr>
        <p:spPr bwMode="auto">
          <a:xfrm>
            <a:off x="3962400" y="5378450"/>
            <a:ext cx="5105400" cy="915988"/>
          </a:xfrm>
          <a:prstGeom prst="rect">
            <a:avLst/>
          </a:prstGeom>
          <a:noFill/>
          <a:ln w="9525">
            <a:noFill/>
            <a:miter lim="800000"/>
            <a:headEnd/>
            <a:tailEnd/>
          </a:ln>
        </p:spPr>
        <p:txBody>
          <a:bodyPr>
            <a:spAutoFit/>
          </a:bodyPr>
          <a:lstStyle/>
          <a:p>
            <a:pPr>
              <a:spcBef>
                <a:spcPct val="50000"/>
              </a:spcBef>
            </a:pPr>
            <a:r>
              <a:rPr lang="en-US" sz="1800"/>
              <a:t>The extent of snowfall as the seasons progress from Summer into Winter and then back to Summer again.</a:t>
            </a:r>
            <a:endParaRPr lang="en-US" sz="24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t>How do these combine?</a:t>
            </a:r>
          </a:p>
        </p:txBody>
      </p:sp>
      <p:sp>
        <p:nvSpPr>
          <p:cNvPr id="14339" name="Rectangle 3"/>
          <p:cNvSpPr>
            <a:spLocks noGrp="1" noChangeArrowheads="1"/>
          </p:cNvSpPr>
          <p:nvPr>
            <p:ph type="body" idx="1"/>
          </p:nvPr>
        </p:nvSpPr>
        <p:spPr>
          <a:xfrm>
            <a:off x="5181600" y="1828800"/>
            <a:ext cx="3810000" cy="2438400"/>
          </a:xfrm>
        </p:spPr>
        <p:txBody>
          <a:bodyPr/>
          <a:lstStyle/>
          <a:p>
            <a:r>
              <a:rPr lang="en-US" sz="2800"/>
              <a:t>Used to understand the physics, chemistry and biology of the Earth.</a:t>
            </a:r>
          </a:p>
        </p:txBody>
      </p:sp>
      <p:sp>
        <p:nvSpPr>
          <p:cNvPr id="14340" name="Freeform 4"/>
          <p:cNvSpPr>
            <a:spLocks/>
          </p:cNvSpPr>
          <p:nvPr/>
        </p:nvSpPr>
        <p:spPr bwMode="auto">
          <a:xfrm>
            <a:off x="304800" y="1905000"/>
            <a:ext cx="4953000" cy="1524000"/>
          </a:xfrm>
          <a:custGeom>
            <a:avLst/>
            <a:gdLst/>
            <a:ahLst/>
            <a:cxnLst>
              <a:cxn ang="0">
                <a:pos x="2480" y="112"/>
              </a:cxn>
              <a:cxn ang="0">
                <a:pos x="416" y="208"/>
              </a:cxn>
              <a:cxn ang="0">
                <a:pos x="608" y="1360"/>
              </a:cxn>
              <a:cxn ang="0">
                <a:pos x="4064" y="1312"/>
              </a:cxn>
              <a:cxn ang="0">
                <a:pos x="4400" y="256"/>
              </a:cxn>
              <a:cxn ang="0">
                <a:pos x="1856" y="112"/>
              </a:cxn>
            </a:cxnLst>
            <a:rect l="0" t="0" r="r" b="b"/>
            <a:pathLst>
              <a:path w="4768" h="1544">
                <a:moveTo>
                  <a:pt x="2480" y="112"/>
                </a:moveTo>
                <a:cubicBezTo>
                  <a:pt x="1604" y="56"/>
                  <a:pt x="728" y="0"/>
                  <a:pt x="416" y="208"/>
                </a:cubicBezTo>
                <a:cubicBezTo>
                  <a:pt x="104" y="416"/>
                  <a:pt x="0" y="1176"/>
                  <a:pt x="608" y="1360"/>
                </a:cubicBezTo>
                <a:cubicBezTo>
                  <a:pt x="1216" y="1544"/>
                  <a:pt x="3432" y="1496"/>
                  <a:pt x="4064" y="1312"/>
                </a:cubicBezTo>
                <a:cubicBezTo>
                  <a:pt x="4696" y="1128"/>
                  <a:pt x="4768" y="456"/>
                  <a:pt x="4400" y="256"/>
                </a:cubicBezTo>
                <a:cubicBezTo>
                  <a:pt x="4032" y="56"/>
                  <a:pt x="2944" y="84"/>
                  <a:pt x="1856" y="112"/>
                </a:cubicBezTo>
              </a:path>
            </a:pathLst>
          </a:custGeom>
          <a:noFill/>
          <a:ln w="41275">
            <a:solidFill>
              <a:srgbClr val="666699"/>
            </a:solidFill>
            <a:round/>
            <a:headEnd/>
            <a:tailEnd/>
          </a:ln>
          <a:effectLst/>
        </p:spPr>
        <p:txBody>
          <a:bodyPr/>
          <a:lstStyle/>
          <a:p>
            <a:endParaRPr lang="en-US"/>
          </a:p>
        </p:txBody>
      </p:sp>
      <p:sp>
        <p:nvSpPr>
          <p:cNvPr id="14341" name="Rectangle 5"/>
          <p:cNvSpPr>
            <a:spLocks noChangeArrowheads="1"/>
          </p:cNvSpPr>
          <p:nvPr/>
        </p:nvSpPr>
        <p:spPr bwMode="auto">
          <a:xfrm>
            <a:off x="838200" y="2057400"/>
            <a:ext cx="3886200" cy="1325563"/>
          </a:xfrm>
          <a:prstGeom prst="rect">
            <a:avLst/>
          </a:prstGeom>
          <a:noFill/>
          <a:ln w="9525">
            <a:noFill/>
            <a:miter lim="800000"/>
            <a:headEnd/>
            <a:tailEnd/>
          </a:ln>
        </p:spPr>
        <p:txBody>
          <a:bodyPr tIns="154800" bIns="118800">
            <a:spAutoFit/>
          </a:bodyPr>
          <a:lstStyle/>
          <a:p>
            <a:pPr algn="ctr">
              <a:spcAft>
                <a:spcPct val="30000"/>
              </a:spcAft>
            </a:pPr>
            <a:r>
              <a:rPr lang="en-GB" sz="3000">
                <a:latin typeface="Book Antiqua" pitchFamily="8" charset="0"/>
              </a:rPr>
              <a:t>Science is the search for knowledge</a:t>
            </a:r>
            <a:endParaRPr lang="en-GB" sz="2800">
              <a:latin typeface="Book Antiqua" pitchFamily="8" charset="0"/>
            </a:endParaRPr>
          </a:p>
        </p:txBody>
      </p:sp>
      <p:pic>
        <p:nvPicPr>
          <p:cNvPr id="14342" name="Picture 6" descr="Nitrogen_Cycle"/>
          <p:cNvPicPr>
            <a:picLocks noChangeAspect="1" noChangeArrowheads="1"/>
          </p:cNvPicPr>
          <p:nvPr/>
        </p:nvPicPr>
        <p:blipFill>
          <a:blip r:embed="rId3" cstate="print"/>
          <a:srcRect/>
          <a:stretch>
            <a:fillRect/>
          </a:stretch>
        </p:blipFill>
        <p:spPr bwMode="auto">
          <a:xfrm>
            <a:off x="914400" y="3429000"/>
            <a:ext cx="3609975" cy="2811463"/>
          </a:xfrm>
          <a:prstGeom prst="rect">
            <a:avLst/>
          </a:prstGeom>
          <a:noFill/>
        </p:spPr>
      </p:pic>
      <p:sp>
        <p:nvSpPr>
          <p:cNvPr id="14343" name="Text Box 7"/>
          <p:cNvSpPr txBox="1">
            <a:spLocks noChangeArrowheads="1"/>
          </p:cNvSpPr>
          <p:nvPr/>
        </p:nvSpPr>
        <p:spPr bwMode="auto">
          <a:xfrm>
            <a:off x="1295400" y="6248400"/>
            <a:ext cx="3124200" cy="457200"/>
          </a:xfrm>
          <a:prstGeom prst="rect">
            <a:avLst/>
          </a:prstGeom>
          <a:noFill/>
          <a:ln w="9525">
            <a:noFill/>
            <a:miter lim="800000"/>
            <a:headEnd/>
            <a:tailEnd/>
          </a:ln>
        </p:spPr>
        <p:txBody>
          <a:bodyPr>
            <a:spAutoFit/>
          </a:bodyPr>
          <a:lstStyle/>
          <a:p>
            <a:pPr>
              <a:spcBef>
                <a:spcPct val="50000"/>
              </a:spcBef>
            </a:pPr>
            <a:r>
              <a:rPr lang="en-US" sz="2400"/>
              <a:t>The Nitrogen Cycle</a:t>
            </a:r>
          </a:p>
        </p:txBody>
      </p:sp>
      <p:pic>
        <p:nvPicPr>
          <p:cNvPr id="14344" name="Picture 8" descr="800px-Water_cycle"/>
          <p:cNvPicPr>
            <a:picLocks noChangeAspect="1" noChangeArrowheads="1"/>
          </p:cNvPicPr>
          <p:nvPr/>
        </p:nvPicPr>
        <p:blipFill>
          <a:blip r:embed="rId4" cstate="print"/>
          <a:srcRect/>
          <a:stretch>
            <a:fillRect/>
          </a:stretch>
        </p:blipFill>
        <p:spPr bwMode="auto">
          <a:xfrm>
            <a:off x="4876800" y="3657600"/>
            <a:ext cx="3810000" cy="2609850"/>
          </a:xfrm>
          <a:prstGeom prst="rect">
            <a:avLst/>
          </a:prstGeom>
          <a:noFill/>
        </p:spPr>
      </p:pic>
      <p:sp>
        <p:nvSpPr>
          <p:cNvPr id="14345" name="Text Box 9"/>
          <p:cNvSpPr txBox="1">
            <a:spLocks noChangeArrowheads="1"/>
          </p:cNvSpPr>
          <p:nvPr/>
        </p:nvSpPr>
        <p:spPr bwMode="auto">
          <a:xfrm>
            <a:off x="5562600" y="6248400"/>
            <a:ext cx="2743200" cy="457200"/>
          </a:xfrm>
          <a:prstGeom prst="rect">
            <a:avLst/>
          </a:prstGeom>
          <a:noFill/>
          <a:ln w="9525">
            <a:noFill/>
            <a:miter lim="800000"/>
            <a:headEnd/>
            <a:tailEnd/>
          </a:ln>
        </p:spPr>
        <p:txBody>
          <a:bodyPr>
            <a:spAutoFit/>
          </a:bodyPr>
          <a:lstStyle/>
          <a:p>
            <a:pPr>
              <a:spcBef>
                <a:spcPct val="50000"/>
              </a:spcBef>
            </a:pPr>
            <a:r>
              <a:rPr lang="en-US" sz="2400"/>
              <a:t>The Water Cycle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6019800" y="2971800"/>
            <a:ext cx="2971800" cy="2743200"/>
          </a:xfrm>
        </p:spPr>
        <p:txBody>
          <a:bodyPr/>
          <a:lstStyle/>
          <a:p>
            <a:r>
              <a:rPr lang="en-US" sz="2200"/>
              <a:t>The Earth has many different systems that interact with each other in different ways.</a:t>
            </a:r>
          </a:p>
        </p:txBody>
      </p:sp>
      <p:sp>
        <p:nvSpPr>
          <p:cNvPr id="15364" name="Oval 4" descr="!drought"/>
          <p:cNvSpPr>
            <a:spLocks noChangeArrowheads="1"/>
          </p:cNvSpPr>
          <p:nvPr/>
        </p:nvSpPr>
        <p:spPr bwMode="auto">
          <a:xfrm>
            <a:off x="1371600" y="5270500"/>
            <a:ext cx="2057400" cy="838200"/>
          </a:xfrm>
          <a:prstGeom prst="ellipse">
            <a:avLst/>
          </a:prstGeom>
          <a:blipFill dpi="0" rotWithShape="0">
            <a:blip r:embed="rId3" cstate="print"/>
            <a:srcRect/>
            <a:stretch>
              <a:fillRect/>
            </a:stretch>
          </a:blipFill>
          <a:ln w="9525">
            <a:solidFill>
              <a:schemeClr val="tx1"/>
            </a:solidFill>
            <a:round/>
            <a:headEnd/>
            <a:tailEnd/>
          </a:ln>
          <a:effectLst/>
        </p:spPr>
        <p:txBody>
          <a:bodyPr wrap="none" anchor="ctr"/>
          <a:lstStyle/>
          <a:p>
            <a:pPr algn="ctr"/>
            <a:r>
              <a:rPr lang="en-GB" sz="3200" b="1">
                <a:effectLst>
                  <a:outerShdw blurRad="38100" dist="38100" dir="2700000" algn="tl">
                    <a:srgbClr val="C0C0C0"/>
                  </a:outerShdw>
                </a:effectLst>
                <a:latin typeface="Tahoma" pitchFamily="8" charset="0"/>
              </a:rPr>
              <a:t>Land</a:t>
            </a:r>
          </a:p>
        </p:txBody>
      </p:sp>
      <p:sp>
        <p:nvSpPr>
          <p:cNvPr id="15365" name="Oval 5" descr="bluewater"/>
          <p:cNvSpPr>
            <a:spLocks noChangeArrowheads="1"/>
          </p:cNvSpPr>
          <p:nvPr/>
        </p:nvSpPr>
        <p:spPr bwMode="auto">
          <a:xfrm>
            <a:off x="1828800" y="2146300"/>
            <a:ext cx="1828800" cy="838200"/>
          </a:xfrm>
          <a:prstGeom prst="ellipse">
            <a:avLst/>
          </a:prstGeom>
          <a:blipFill dpi="0" rotWithShape="0">
            <a:blip r:embed="rId4" cstate="print"/>
            <a:srcRect/>
            <a:stretch>
              <a:fillRect/>
            </a:stretch>
          </a:blipFill>
          <a:ln w="15875">
            <a:solidFill>
              <a:srgbClr val="00605E"/>
            </a:solidFill>
            <a:round/>
            <a:headEnd/>
            <a:tailEnd/>
          </a:ln>
          <a:effectLst/>
        </p:spPr>
        <p:txBody>
          <a:bodyPr wrap="none" anchor="ctr"/>
          <a:lstStyle/>
          <a:p>
            <a:pPr algn="ctr"/>
            <a:r>
              <a:rPr lang="en-GB" sz="2400" b="1">
                <a:effectLst>
                  <a:outerShdw blurRad="38100" dist="38100" dir="2700000" algn="tl">
                    <a:srgbClr val="C0C0C0"/>
                  </a:outerShdw>
                </a:effectLst>
                <a:latin typeface="Tahoma" pitchFamily="8" charset="0"/>
              </a:rPr>
              <a:t>Oceans</a:t>
            </a:r>
          </a:p>
        </p:txBody>
      </p:sp>
      <p:sp>
        <p:nvSpPr>
          <p:cNvPr id="15366" name="Oval 6" descr="sky"/>
          <p:cNvSpPr>
            <a:spLocks noChangeArrowheads="1"/>
          </p:cNvSpPr>
          <p:nvPr/>
        </p:nvSpPr>
        <p:spPr bwMode="auto">
          <a:xfrm>
            <a:off x="4953000" y="2146300"/>
            <a:ext cx="2057400" cy="838200"/>
          </a:xfrm>
          <a:prstGeom prst="ellipse">
            <a:avLst/>
          </a:prstGeom>
          <a:blipFill dpi="0" rotWithShape="0">
            <a:blip r:embed="rId5" cstate="print"/>
            <a:srcRect/>
            <a:stretch>
              <a:fillRect/>
            </a:stretch>
          </a:blipFill>
          <a:ln w="15875">
            <a:solidFill>
              <a:srgbClr val="000080"/>
            </a:solidFill>
            <a:round/>
            <a:headEnd/>
            <a:tailEnd/>
          </a:ln>
          <a:effectLst/>
        </p:spPr>
        <p:txBody>
          <a:bodyPr wrap="none" anchor="ctr"/>
          <a:lstStyle/>
          <a:p>
            <a:pPr algn="ctr"/>
            <a:r>
              <a:rPr lang="en-GB" sz="2400">
                <a:effectLst>
                  <a:outerShdw blurRad="38100" dist="38100" dir="2700000" algn="tl">
                    <a:srgbClr val="C0C0C0"/>
                  </a:outerShdw>
                </a:effectLst>
                <a:latin typeface="Tahoma" pitchFamily="8" charset="0"/>
              </a:rPr>
              <a:t>Atmosphere</a:t>
            </a:r>
          </a:p>
        </p:txBody>
      </p:sp>
      <p:sp>
        <p:nvSpPr>
          <p:cNvPr id="15367" name="Oval 7" descr="fern"/>
          <p:cNvSpPr>
            <a:spLocks noChangeArrowheads="1"/>
          </p:cNvSpPr>
          <p:nvPr/>
        </p:nvSpPr>
        <p:spPr bwMode="auto">
          <a:xfrm>
            <a:off x="3733800" y="4203700"/>
            <a:ext cx="2057400" cy="838200"/>
          </a:xfrm>
          <a:prstGeom prst="ellipse">
            <a:avLst/>
          </a:prstGeom>
          <a:blipFill dpi="0" rotWithShape="0">
            <a:blip r:embed="rId6" cstate="print"/>
            <a:srcRect/>
            <a:stretch>
              <a:fillRect/>
            </a:stretch>
          </a:blipFill>
          <a:ln w="9525">
            <a:solidFill>
              <a:srgbClr val="003300"/>
            </a:solidFill>
            <a:round/>
            <a:headEnd/>
            <a:tailEnd/>
          </a:ln>
          <a:effectLst/>
        </p:spPr>
        <p:txBody>
          <a:bodyPr wrap="none" anchor="ctr"/>
          <a:lstStyle/>
          <a:p>
            <a:pPr algn="ctr"/>
            <a:r>
              <a:rPr lang="en-GB" sz="2400" b="1">
                <a:effectLst>
                  <a:outerShdw blurRad="38100" dist="38100" dir="2700000" algn="tl">
                    <a:srgbClr val="C0C0C0"/>
                  </a:outerShdw>
                </a:effectLst>
                <a:latin typeface="Tahoma" pitchFamily="8" charset="0"/>
              </a:rPr>
              <a:t>Biosphere</a:t>
            </a:r>
          </a:p>
        </p:txBody>
      </p:sp>
      <p:sp>
        <p:nvSpPr>
          <p:cNvPr id="15368" name="Oval 8" descr="packice"/>
          <p:cNvSpPr>
            <a:spLocks noChangeArrowheads="1"/>
          </p:cNvSpPr>
          <p:nvPr/>
        </p:nvSpPr>
        <p:spPr bwMode="auto">
          <a:xfrm>
            <a:off x="228600" y="3441700"/>
            <a:ext cx="1905000" cy="914400"/>
          </a:xfrm>
          <a:prstGeom prst="ellipse">
            <a:avLst/>
          </a:prstGeom>
          <a:blipFill dpi="0" rotWithShape="0">
            <a:blip r:embed="rId7" cstate="print"/>
            <a:srcRect/>
            <a:stretch>
              <a:fillRect/>
            </a:stretch>
          </a:blipFill>
          <a:ln w="15875">
            <a:solidFill>
              <a:srgbClr val="666699"/>
            </a:solidFill>
            <a:round/>
            <a:headEnd/>
            <a:tailEnd/>
          </a:ln>
          <a:effectLst/>
        </p:spPr>
        <p:txBody>
          <a:bodyPr wrap="none" anchor="ctr"/>
          <a:lstStyle/>
          <a:p>
            <a:pPr algn="ctr"/>
            <a:r>
              <a:rPr lang="en-GB" sz="2800" b="1">
                <a:effectLst>
                  <a:outerShdw blurRad="38100" dist="38100" dir="2700000" algn="tl">
                    <a:srgbClr val="C0C0C0"/>
                  </a:outerShdw>
                </a:effectLst>
                <a:latin typeface="Tahoma" pitchFamily="8" charset="0"/>
              </a:rPr>
              <a:t>Ice</a:t>
            </a:r>
            <a:endParaRPr lang="en-GB" sz="2800" b="1">
              <a:latin typeface="Tahoma" pitchFamily="8" charset="0"/>
            </a:endParaRPr>
          </a:p>
        </p:txBody>
      </p:sp>
      <p:sp>
        <p:nvSpPr>
          <p:cNvPr id="15369" name="Line 9"/>
          <p:cNvSpPr>
            <a:spLocks noChangeShapeType="1"/>
          </p:cNvSpPr>
          <p:nvPr/>
        </p:nvSpPr>
        <p:spPr bwMode="auto">
          <a:xfrm>
            <a:off x="3733800" y="2527300"/>
            <a:ext cx="1143000" cy="0"/>
          </a:xfrm>
          <a:prstGeom prst="line">
            <a:avLst/>
          </a:prstGeom>
          <a:noFill/>
          <a:ln w="25400">
            <a:solidFill>
              <a:schemeClr val="tx1"/>
            </a:solidFill>
            <a:round/>
            <a:headEnd/>
            <a:tailEnd type="stealth" w="lg" len="lg"/>
          </a:ln>
          <a:effectLst/>
        </p:spPr>
        <p:txBody>
          <a:bodyPr/>
          <a:lstStyle/>
          <a:p>
            <a:endParaRPr lang="en-US"/>
          </a:p>
        </p:txBody>
      </p:sp>
      <p:sp>
        <p:nvSpPr>
          <p:cNvPr id="15370" name="Line 10"/>
          <p:cNvSpPr>
            <a:spLocks noChangeShapeType="1"/>
          </p:cNvSpPr>
          <p:nvPr/>
        </p:nvSpPr>
        <p:spPr bwMode="auto">
          <a:xfrm>
            <a:off x="3048000" y="3060700"/>
            <a:ext cx="990600" cy="1143000"/>
          </a:xfrm>
          <a:prstGeom prst="line">
            <a:avLst/>
          </a:prstGeom>
          <a:noFill/>
          <a:ln w="25400">
            <a:solidFill>
              <a:schemeClr val="tx1"/>
            </a:solidFill>
            <a:round/>
            <a:headEnd type="stealth" w="lg" len="lg"/>
            <a:tailEnd type="stealth" w="lg" len="lg"/>
          </a:ln>
          <a:effectLst/>
        </p:spPr>
        <p:txBody>
          <a:bodyPr/>
          <a:lstStyle/>
          <a:p>
            <a:endParaRPr lang="en-US"/>
          </a:p>
        </p:txBody>
      </p:sp>
      <p:sp>
        <p:nvSpPr>
          <p:cNvPr id="15371" name="Line 11"/>
          <p:cNvSpPr>
            <a:spLocks noChangeShapeType="1"/>
          </p:cNvSpPr>
          <p:nvPr/>
        </p:nvSpPr>
        <p:spPr bwMode="auto">
          <a:xfrm flipH="1">
            <a:off x="5029200" y="3060700"/>
            <a:ext cx="838200" cy="1066800"/>
          </a:xfrm>
          <a:prstGeom prst="line">
            <a:avLst/>
          </a:prstGeom>
          <a:noFill/>
          <a:ln w="25400">
            <a:solidFill>
              <a:schemeClr val="tx1"/>
            </a:solidFill>
            <a:round/>
            <a:headEnd type="stealth" w="lg" len="lg"/>
            <a:tailEnd type="stealth" w="lg" len="lg"/>
          </a:ln>
          <a:effectLst/>
        </p:spPr>
        <p:txBody>
          <a:bodyPr/>
          <a:lstStyle/>
          <a:p>
            <a:endParaRPr lang="en-US"/>
          </a:p>
        </p:txBody>
      </p:sp>
      <p:sp>
        <p:nvSpPr>
          <p:cNvPr id="15372" name="Line 12"/>
          <p:cNvSpPr>
            <a:spLocks noChangeShapeType="1"/>
          </p:cNvSpPr>
          <p:nvPr/>
        </p:nvSpPr>
        <p:spPr bwMode="auto">
          <a:xfrm flipH="1">
            <a:off x="2895600" y="4889500"/>
            <a:ext cx="914400" cy="304800"/>
          </a:xfrm>
          <a:prstGeom prst="line">
            <a:avLst/>
          </a:prstGeom>
          <a:noFill/>
          <a:ln w="25400">
            <a:solidFill>
              <a:schemeClr val="tx1"/>
            </a:solidFill>
            <a:round/>
            <a:headEnd type="stealth" w="lg" len="lg"/>
            <a:tailEnd type="stealth" w="lg" len="lg"/>
          </a:ln>
          <a:effectLst/>
        </p:spPr>
        <p:txBody>
          <a:bodyPr/>
          <a:lstStyle/>
          <a:p>
            <a:endParaRPr lang="en-US"/>
          </a:p>
        </p:txBody>
      </p:sp>
      <p:sp>
        <p:nvSpPr>
          <p:cNvPr id="15373" name="Freeform 13"/>
          <p:cNvSpPr>
            <a:spLocks/>
          </p:cNvSpPr>
          <p:nvPr/>
        </p:nvSpPr>
        <p:spPr bwMode="auto">
          <a:xfrm>
            <a:off x="3505200" y="3060700"/>
            <a:ext cx="2882900" cy="3111500"/>
          </a:xfrm>
          <a:custGeom>
            <a:avLst/>
            <a:gdLst/>
            <a:ahLst/>
            <a:cxnLst>
              <a:cxn ang="0">
                <a:pos x="0" y="1680"/>
              </a:cxn>
              <a:cxn ang="0">
                <a:pos x="1536" y="1680"/>
              </a:cxn>
              <a:cxn ang="0">
                <a:pos x="1680" y="0"/>
              </a:cxn>
            </a:cxnLst>
            <a:rect l="0" t="0" r="r" b="b"/>
            <a:pathLst>
              <a:path w="1816" h="1960">
                <a:moveTo>
                  <a:pt x="0" y="1680"/>
                </a:moveTo>
                <a:cubicBezTo>
                  <a:pt x="628" y="1820"/>
                  <a:pt x="1256" y="1960"/>
                  <a:pt x="1536" y="1680"/>
                </a:cubicBezTo>
                <a:cubicBezTo>
                  <a:pt x="1816" y="1400"/>
                  <a:pt x="1748" y="700"/>
                  <a:pt x="1680" y="0"/>
                </a:cubicBezTo>
              </a:path>
            </a:pathLst>
          </a:custGeom>
          <a:noFill/>
          <a:ln w="25400">
            <a:solidFill>
              <a:schemeClr val="tx1"/>
            </a:solidFill>
            <a:round/>
            <a:headEnd/>
            <a:tailEnd type="stealth" w="lg" len="lg"/>
          </a:ln>
          <a:effectLst/>
        </p:spPr>
        <p:txBody>
          <a:bodyPr/>
          <a:lstStyle/>
          <a:p>
            <a:endParaRPr lang="en-US"/>
          </a:p>
        </p:txBody>
      </p:sp>
      <p:sp>
        <p:nvSpPr>
          <p:cNvPr id="15374" name="Freeform 14"/>
          <p:cNvSpPr>
            <a:spLocks/>
          </p:cNvSpPr>
          <p:nvPr/>
        </p:nvSpPr>
        <p:spPr bwMode="auto">
          <a:xfrm>
            <a:off x="1600200" y="2755900"/>
            <a:ext cx="3048000" cy="685800"/>
          </a:xfrm>
          <a:custGeom>
            <a:avLst/>
            <a:gdLst/>
            <a:ahLst/>
            <a:cxnLst>
              <a:cxn ang="0">
                <a:pos x="0" y="432"/>
              </a:cxn>
              <a:cxn ang="0">
                <a:pos x="528" y="96"/>
              </a:cxn>
              <a:cxn ang="0">
                <a:pos x="1920" y="0"/>
              </a:cxn>
            </a:cxnLst>
            <a:rect l="0" t="0" r="r" b="b"/>
            <a:pathLst>
              <a:path w="1920" h="432">
                <a:moveTo>
                  <a:pt x="0" y="432"/>
                </a:moveTo>
                <a:cubicBezTo>
                  <a:pt x="104" y="300"/>
                  <a:pt x="208" y="168"/>
                  <a:pt x="528" y="96"/>
                </a:cubicBezTo>
                <a:cubicBezTo>
                  <a:pt x="848" y="24"/>
                  <a:pt x="1384" y="12"/>
                  <a:pt x="1920" y="0"/>
                </a:cubicBezTo>
              </a:path>
            </a:pathLst>
          </a:custGeom>
          <a:noFill/>
          <a:ln w="25400">
            <a:solidFill>
              <a:schemeClr val="tx1"/>
            </a:solidFill>
            <a:round/>
            <a:headEnd type="stealth" w="lg" len="lg"/>
            <a:tailEnd type="stealth" w="lg" len="lg"/>
          </a:ln>
          <a:effectLst/>
        </p:spPr>
        <p:txBody>
          <a:bodyPr/>
          <a:lstStyle/>
          <a:p>
            <a:endParaRPr lang="en-US"/>
          </a:p>
        </p:txBody>
      </p:sp>
      <p:sp>
        <p:nvSpPr>
          <p:cNvPr id="15375" name="Line 15"/>
          <p:cNvSpPr>
            <a:spLocks noChangeShapeType="1"/>
          </p:cNvSpPr>
          <p:nvPr/>
        </p:nvSpPr>
        <p:spPr bwMode="auto">
          <a:xfrm flipV="1">
            <a:off x="2438400" y="3060700"/>
            <a:ext cx="0" cy="2057400"/>
          </a:xfrm>
          <a:prstGeom prst="line">
            <a:avLst/>
          </a:prstGeom>
          <a:noFill/>
          <a:ln w="25400">
            <a:solidFill>
              <a:schemeClr val="tx1"/>
            </a:solidFill>
            <a:prstDash val="sysDot"/>
            <a:round/>
            <a:headEnd type="stealth" w="lg" len="lg"/>
            <a:tailEnd type="stealth" w="lg" len="lg"/>
          </a:ln>
          <a:effectLst/>
        </p:spPr>
        <p:txBody>
          <a:bodyPr/>
          <a:lstStyle/>
          <a:p>
            <a:endParaRPr lang="en-US"/>
          </a:p>
        </p:txBody>
      </p:sp>
      <p:sp>
        <p:nvSpPr>
          <p:cNvPr id="15378" name="Line 18"/>
          <p:cNvSpPr>
            <a:spLocks noChangeShapeType="1"/>
          </p:cNvSpPr>
          <p:nvPr/>
        </p:nvSpPr>
        <p:spPr bwMode="auto">
          <a:xfrm flipH="1" flipV="1">
            <a:off x="1447800" y="4432300"/>
            <a:ext cx="381000" cy="838200"/>
          </a:xfrm>
          <a:prstGeom prst="line">
            <a:avLst/>
          </a:prstGeom>
          <a:noFill/>
          <a:ln w="25400">
            <a:solidFill>
              <a:schemeClr val="tx1"/>
            </a:solidFill>
            <a:prstDash val="sysDot"/>
            <a:round/>
            <a:headEnd type="stealth" w="lg" len="lg"/>
            <a:tailEnd type="stealth" w="lg" len="lg"/>
          </a:ln>
          <a:effectLst/>
        </p:spPr>
        <p:txBody>
          <a:bodyPr/>
          <a:lstStyle/>
          <a:p>
            <a:endParaRPr lang="en-US"/>
          </a:p>
        </p:txBody>
      </p:sp>
      <p:pic>
        <p:nvPicPr>
          <p:cNvPr id="15379" name="Picture 19" descr="Andes_et_Terminator"/>
          <p:cNvPicPr>
            <a:picLocks noChangeAspect="1" noChangeArrowheads="1"/>
          </p:cNvPicPr>
          <p:nvPr/>
        </p:nvPicPr>
        <p:blipFill>
          <a:blip r:embed="rId8" cstate="print"/>
          <a:srcRect/>
          <a:stretch>
            <a:fillRect/>
          </a:stretch>
        </p:blipFill>
        <p:spPr bwMode="auto">
          <a:xfrm>
            <a:off x="6629400" y="5105400"/>
            <a:ext cx="1676400" cy="1587500"/>
          </a:xfrm>
          <a:prstGeom prst="rect">
            <a:avLst/>
          </a:prstGeom>
          <a:noFill/>
        </p:spPr>
      </p:pic>
      <p:sp>
        <p:nvSpPr>
          <p:cNvPr id="15381" name="Rectangle 21"/>
          <p:cNvSpPr>
            <a:spLocks noGrp="1" noChangeArrowheads="1"/>
          </p:cNvSpPr>
          <p:nvPr>
            <p:ph type="title"/>
          </p:nvPr>
        </p:nvSpPr>
        <p:spPr>
          <a:noFill/>
          <a:ln/>
        </p:spPr>
        <p:txBody>
          <a:bodyPr/>
          <a:lstStyle/>
          <a:p>
            <a:r>
              <a:rPr lang="en-US"/>
              <a:t>The Climate System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t>Modern Climate Systems</a:t>
            </a:r>
          </a:p>
        </p:txBody>
      </p:sp>
      <p:sp>
        <p:nvSpPr>
          <p:cNvPr id="29699" name="Rectangle 3"/>
          <p:cNvSpPr>
            <a:spLocks noGrp="1" noChangeArrowheads="1"/>
          </p:cNvSpPr>
          <p:nvPr>
            <p:ph type="body" idx="1"/>
          </p:nvPr>
        </p:nvSpPr>
        <p:spPr>
          <a:xfrm>
            <a:off x="685800" y="2057400"/>
            <a:ext cx="7772400" cy="4038600"/>
          </a:xfrm>
        </p:spPr>
        <p:txBody>
          <a:bodyPr/>
          <a:lstStyle/>
          <a:p>
            <a:r>
              <a:rPr lang="en-US"/>
              <a:t>Atmospheric circulation</a:t>
            </a:r>
          </a:p>
        </p:txBody>
      </p:sp>
      <p:pic>
        <p:nvPicPr>
          <p:cNvPr id="29701" name="Picture 5" descr="hotcold-wind"/>
          <p:cNvPicPr>
            <a:picLocks noChangeAspect="1" noChangeArrowheads="1"/>
          </p:cNvPicPr>
          <p:nvPr/>
        </p:nvPicPr>
        <p:blipFill>
          <a:blip r:embed="rId3" cstate="print"/>
          <a:srcRect/>
          <a:stretch>
            <a:fillRect/>
          </a:stretch>
        </p:blipFill>
        <p:spPr bwMode="auto">
          <a:xfrm>
            <a:off x="3544888" y="2667000"/>
            <a:ext cx="3922712" cy="3890963"/>
          </a:xfrm>
          <a:prstGeom prst="rect">
            <a:avLst/>
          </a:prstGeom>
          <a:noFill/>
        </p:spPr>
      </p:pic>
      <p:sp>
        <p:nvSpPr>
          <p:cNvPr id="29702" name="Line 6"/>
          <p:cNvSpPr>
            <a:spLocks noChangeShapeType="1"/>
          </p:cNvSpPr>
          <p:nvPr/>
        </p:nvSpPr>
        <p:spPr bwMode="auto">
          <a:xfrm>
            <a:off x="1639888" y="3657600"/>
            <a:ext cx="1447800" cy="0"/>
          </a:xfrm>
          <a:prstGeom prst="line">
            <a:avLst/>
          </a:prstGeom>
          <a:noFill/>
          <a:ln w="76200">
            <a:solidFill>
              <a:srgbClr val="FFCC00"/>
            </a:solidFill>
            <a:round/>
            <a:headEnd/>
            <a:tailEnd type="triangle" w="med" len="med"/>
          </a:ln>
        </p:spPr>
        <p:txBody>
          <a:bodyPr wrap="none" anchor="ctr"/>
          <a:lstStyle/>
          <a:p>
            <a:endParaRPr lang="en-US"/>
          </a:p>
        </p:txBody>
      </p:sp>
      <p:sp>
        <p:nvSpPr>
          <p:cNvPr id="29703" name="Line 7"/>
          <p:cNvSpPr>
            <a:spLocks noChangeShapeType="1"/>
          </p:cNvSpPr>
          <p:nvPr/>
        </p:nvSpPr>
        <p:spPr bwMode="auto">
          <a:xfrm>
            <a:off x="1600200" y="5410200"/>
            <a:ext cx="1447800" cy="0"/>
          </a:xfrm>
          <a:prstGeom prst="line">
            <a:avLst/>
          </a:prstGeom>
          <a:noFill/>
          <a:ln w="76200">
            <a:solidFill>
              <a:srgbClr val="FFCC00"/>
            </a:solidFill>
            <a:round/>
            <a:headEnd/>
            <a:tailEnd type="triangle" w="med" len="med"/>
          </a:ln>
        </p:spPr>
        <p:txBody>
          <a:bodyPr wrap="none" anchor="ctr"/>
          <a:lstStyle/>
          <a:p>
            <a:endParaRPr lang="en-US"/>
          </a:p>
        </p:txBody>
      </p:sp>
      <p:sp>
        <p:nvSpPr>
          <p:cNvPr id="29704" name="Line 8"/>
          <p:cNvSpPr>
            <a:spLocks noChangeShapeType="1"/>
          </p:cNvSpPr>
          <p:nvPr/>
        </p:nvSpPr>
        <p:spPr bwMode="auto">
          <a:xfrm>
            <a:off x="990600" y="4572000"/>
            <a:ext cx="2209800" cy="0"/>
          </a:xfrm>
          <a:prstGeom prst="line">
            <a:avLst/>
          </a:prstGeom>
          <a:noFill/>
          <a:ln w="76200">
            <a:solidFill>
              <a:srgbClr val="FFCC00"/>
            </a:solidFill>
            <a:round/>
            <a:headEnd/>
            <a:tailEnd type="triangle" w="med" len="med"/>
          </a:ln>
        </p:spPr>
        <p:txBody>
          <a:bodyPr wrap="none" anchor="ctr"/>
          <a:lstStyle/>
          <a:p>
            <a:endParaRPr lang="en-US"/>
          </a:p>
        </p:txBody>
      </p:sp>
      <p:sp>
        <p:nvSpPr>
          <p:cNvPr id="29705" name="Text Box 9"/>
          <p:cNvSpPr txBox="1">
            <a:spLocks noChangeArrowheads="1"/>
          </p:cNvSpPr>
          <p:nvPr/>
        </p:nvSpPr>
        <p:spPr bwMode="auto">
          <a:xfrm>
            <a:off x="1182688" y="4114800"/>
            <a:ext cx="1676400" cy="427038"/>
          </a:xfrm>
          <a:prstGeom prst="rect">
            <a:avLst/>
          </a:prstGeom>
          <a:noFill/>
          <a:ln w="9525">
            <a:noFill/>
            <a:miter lim="800000"/>
            <a:headEnd/>
            <a:tailEnd/>
          </a:ln>
        </p:spPr>
        <p:txBody>
          <a:bodyPr>
            <a:spAutoFit/>
          </a:bodyPr>
          <a:lstStyle/>
          <a:p>
            <a:pPr>
              <a:spcBef>
                <a:spcPct val="50000"/>
              </a:spcBef>
            </a:pPr>
            <a:r>
              <a:rPr lang="en-US"/>
              <a:t>Sunlight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Modern Climate Systems</a:t>
            </a:r>
          </a:p>
        </p:txBody>
      </p:sp>
      <p:sp>
        <p:nvSpPr>
          <p:cNvPr id="26627" name="Rectangle 3"/>
          <p:cNvSpPr>
            <a:spLocks noGrp="1" noChangeArrowheads="1"/>
          </p:cNvSpPr>
          <p:nvPr>
            <p:ph type="body" idx="1"/>
          </p:nvPr>
        </p:nvSpPr>
        <p:spPr>
          <a:xfrm>
            <a:off x="685800" y="2057400"/>
            <a:ext cx="7772400" cy="4038600"/>
          </a:xfrm>
        </p:spPr>
        <p:txBody>
          <a:bodyPr/>
          <a:lstStyle/>
          <a:p>
            <a:r>
              <a:rPr lang="en-US"/>
              <a:t>Atmospheric circulation</a:t>
            </a:r>
          </a:p>
        </p:txBody>
      </p:sp>
      <p:pic>
        <p:nvPicPr>
          <p:cNvPr id="26628" name="Picture 4" descr="winds"/>
          <p:cNvPicPr>
            <a:picLocks noChangeAspect="1" noChangeArrowheads="1"/>
          </p:cNvPicPr>
          <p:nvPr/>
        </p:nvPicPr>
        <p:blipFill>
          <a:blip r:embed="rId3" cstate="print"/>
          <a:srcRect/>
          <a:stretch>
            <a:fillRect/>
          </a:stretch>
        </p:blipFill>
        <p:spPr bwMode="auto">
          <a:xfrm>
            <a:off x="990600" y="2843213"/>
            <a:ext cx="7239000" cy="3862387"/>
          </a:xfrm>
          <a:prstGeom prst="rect">
            <a:avLst/>
          </a:prstGeom>
          <a:noFill/>
        </p:spPr>
      </p:pic>
      <p:sp>
        <p:nvSpPr>
          <p:cNvPr id="26629" name="Line 5"/>
          <p:cNvSpPr>
            <a:spLocks noChangeShapeType="1"/>
          </p:cNvSpPr>
          <p:nvPr/>
        </p:nvSpPr>
        <p:spPr bwMode="auto">
          <a:xfrm>
            <a:off x="1981200" y="3048000"/>
            <a:ext cx="381000" cy="76200"/>
          </a:xfrm>
          <a:prstGeom prst="line">
            <a:avLst/>
          </a:prstGeom>
          <a:noFill/>
          <a:ln w="9525">
            <a:solidFill>
              <a:schemeClr val="tx1"/>
            </a:solidFill>
            <a:round/>
            <a:headEnd/>
            <a:tailEnd type="triangle" w="med" len="med"/>
          </a:ln>
        </p:spPr>
        <p:txBody>
          <a:bodyPr wrap="none" anchor="ctr"/>
          <a:lstStyle/>
          <a:p>
            <a:endParaRPr lang="en-US"/>
          </a:p>
        </p:txBody>
      </p:sp>
      <p:sp>
        <p:nvSpPr>
          <p:cNvPr id="26630" name="Line 6"/>
          <p:cNvSpPr>
            <a:spLocks noChangeShapeType="1"/>
          </p:cNvSpPr>
          <p:nvPr/>
        </p:nvSpPr>
        <p:spPr bwMode="auto">
          <a:xfrm>
            <a:off x="838200" y="4038600"/>
            <a:ext cx="0" cy="609600"/>
          </a:xfrm>
          <a:prstGeom prst="line">
            <a:avLst/>
          </a:prstGeom>
          <a:noFill/>
          <a:ln w="9525">
            <a:solidFill>
              <a:schemeClr val="tx1"/>
            </a:solidFill>
            <a:round/>
            <a:headEnd type="triangle" w="med" len="med"/>
            <a:tailEnd type="triangle" w="med" len="med"/>
          </a:ln>
        </p:spPr>
        <p:txBody>
          <a:bodyPr wrap="none" anchor="ctr"/>
          <a:lstStyle/>
          <a:p>
            <a:endParaRPr lang="en-US"/>
          </a:p>
        </p:txBody>
      </p:sp>
      <p:sp>
        <p:nvSpPr>
          <p:cNvPr id="26631" name="Text Box 7"/>
          <p:cNvSpPr txBox="1">
            <a:spLocks noChangeArrowheads="1"/>
          </p:cNvSpPr>
          <p:nvPr/>
        </p:nvSpPr>
        <p:spPr bwMode="auto">
          <a:xfrm>
            <a:off x="152400" y="4114800"/>
            <a:ext cx="762000" cy="427038"/>
          </a:xfrm>
          <a:prstGeom prst="rect">
            <a:avLst/>
          </a:prstGeom>
          <a:noFill/>
          <a:ln w="9525">
            <a:noFill/>
            <a:miter lim="800000"/>
            <a:headEnd/>
            <a:tailEnd/>
          </a:ln>
        </p:spPr>
        <p:txBody>
          <a:bodyPr>
            <a:spAutoFit/>
          </a:bodyPr>
          <a:lstStyle/>
          <a:p>
            <a:pPr>
              <a:spcBef>
                <a:spcPct val="50000"/>
              </a:spcBef>
            </a:pPr>
            <a:r>
              <a:rPr lang="en-US"/>
              <a:t>H.C.</a:t>
            </a:r>
          </a:p>
        </p:txBody>
      </p:sp>
      <p:sp>
        <p:nvSpPr>
          <p:cNvPr id="26632" name="Line 8"/>
          <p:cNvSpPr>
            <a:spLocks noChangeShapeType="1"/>
          </p:cNvSpPr>
          <p:nvPr/>
        </p:nvSpPr>
        <p:spPr bwMode="auto">
          <a:xfrm>
            <a:off x="914400" y="3276600"/>
            <a:ext cx="0" cy="609600"/>
          </a:xfrm>
          <a:prstGeom prst="line">
            <a:avLst/>
          </a:prstGeom>
          <a:noFill/>
          <a:ln w="9525">
            <a:solidFill>
              <a:schemeClr val="tx1"/>
            </a:solidFill>
            <a:round/>
            <a:headEnd type="triangle" w="med" len="med"/>
            <a:tailEnd type="triangle" w="med" len="med"/>
          </a:ln>
        </p:spPr>
        <p:txBody>
          <a:bodyPr wrap="none" anchor="ctr"/>
          <a:lstStyle/>
          <a:p>
            <a:endParaRPr lang="en-US"/>
          </a:p>
        </p:txBody>
      </p:sp>
      <p:sp>
        <p:nvSpPr>
          <p:cNvPr id="26633" name="Line 9"/>
          <p:cNvSpPr>
            <a:spLocks noChangeShapeType="1"/>
          </p:cNvSpPr>
          <p:nvPr/>
        </p:nvSpPr>
        <p:spPr bwMode="auto">
          <a:xfrm>
            <a:off x="1143000" y="3048000"/>
            <a:ext cx="0" cy="304800"/>
          </a:xfrm>
          <a:prstGeom prst="line">
            <a:avLst/>
          </a:prstGeom>
          <a:noFill/>
          <a:ln w="9525">
            <a:solidFill>
              <a:schemeClr val="tx1"/>
            </a:solidFill>
            <a:round/>
            <a:headEnd type="triangle" w="med" len="med"/>
            <a:tailEnd type="triangle" w="med" len="med"/>
          </a:ln>
        </p:spPr>
        <p:txBody>
          <a:bodyPr wrap="none" anchor="ctr"/>
          <a:lstStyle/>
          <a:p>
            <a:endParaRPr lang="en-US"/>
          </a:p>
        </p:txBody>
      </p:sp>
      <p:sp>
        <p:nvSpPr>
          <p:cNvPr id="26634" name="Text Box 10"/>
          <p:cNvSpPr txBox="1">
            <a:spLocks noChangeArrowheads="1"/>
          </p:cNvSpPr>
          <p:nvPr/>
        </p:nvSpPr>
        <p:spPr bwMode="auto">
          <a:xfrm>
            <a:off x="228600" y="3352800"/>
            <a:ext cx="838200" cy="427038"/>
          </a:xfrm>
          <a:prstGeom prst="rect">
            <a:avLst/>
          </a:prstGeom>
          <a:noFill/>
          <a:ln w="9525">
            <a:noFill/>
            <a:miter lim="800000"/>
            <a:headEnd/>
            <a:tailEnd/>
          </a:ln>
        </p:spPr>
        <p:txBody>
          <a:bodyPr>
            <a:spAutoFit/>
          </a:bodyPr>
          <a:lstStyle/>
          <a:p>
            <a:pPr>
              <a:spcBef>
                <a:spcPct val="50000"/>
              </a:spcBef>
            </a:pPr>
            <a:r>
              <a:rPr lang="en-US"/>
              <a:t>F.C.</a:t>
            </a:r>
          </a:p>
        </p:txBody>
      </p:sp>
      <p:sp>
        <p:nvSpPr>
          <p:cNvPr id="26635" name="Text Box 11"/>
          <p:cNvSpPr txBox="1">
            <a:spLocks noChangeArrowheads="1"/>
          </p:cNvSpPr>
          <p:nvPr/>
        </p:nvSpPr>
        <p:spPr bwMode="auto">
          <a:xfrm>
            <a:off x="457200" y="2971800"/>
            <a:ext cx="762000" cy="427038"/>
          </a:xfrm>
          <a:prstGeom prst="rect">
            <a:avLst/>
          </a:prstGeom>
          <a:noFill/>
          <a:ln w="9525">
            <a:noFill/>
            <a:miter lim="800000"/>
            <a:headEnd/>
            <a:tailEnd/>
          </a:ln>
        </p:spPr>
        <p:txBody>
          <a:bodyPr>
            <a:spAutoFit/>
          </a:bodyPr>
          <a:lstStyle/>
          <a:p>
            <a:pPr>
              <a:spcBef>
                <a:spcPct val="50000"/>
              </a:spcBef>
            </a:pPr>
            <a:r>
              <a:rPr lang="en-US"/>
              <a:t>P.C.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Modern Climate Systems</a:t>
            </a:r>
          </a:p>
        </p:txBody>
      </p:sp>
      <p:sp>
        <p:nvSpPr>
          <p:cNvPr id="27651" name="Rectangle 3"/>
          <p:cNvSpPr>
            <a:spLocks noGrp="1" noChangeArrowheads="1"/>
          </p:cNvSpPr>
          <p:nvPr>
            <p:ph type="body" idx="1"/>
          </p:nvPr>
        </p:nvSpPr>
        <p:spPr/>
        <p:txBody>
          <a:bodyPr/>
          <a:lstStyle/>
          <a:p>
            <a:r>
              <a:rPr lang="en-US"/>
              <a:t>Ocean circulation</a:t>
            </a:r>
          </a:p>
        </p:txBody>
      </p:sp>
      <p:pic>
        <p:nvPicPr>
          <p:cNvPr id="27653" name="Picture 5" descr="basiccurrents"/>
          <p:cNvPicPr>
            <a:picLocks noChangeAspect="1" noChangeArrowheads="1"/>
          </p:cNvPicPr>
          <p:nvPr/>
        </p:nvPicPr>
        <p:blipFill>
          <a:blip r:embed="rId3" cstate="print"/>
          <a:srcRect/>
          <a:stretch>
            <a:fillRect/>
          </a:stretch>
        </p:blipFill>
        <p:spPr bwMode="auto">
          <a:xfrm>
            <a:off x="5105400" y="1752600"/>
            <a:ext cx="3814763" cy="1919288"/>
          </a:xfrm>
          <a:prstGeom prst="rect">
            <a:avLst/>
          </a:prstGeom>
          <a:noFill/>
        </p:spPr>
      </p:pic>
      <p:sp>
        <p:nvSpPr>
          <p:cNvPr id="27654" name="Text Box 6"/>
          <p:cNvSpPr txBox="1">
            <a:spLocks noChangeArrowheads="1"/>
          </p:cNvSpPr>
          <p:nvPr/>
        </p:nvSpPr>
        <p:spPr bwMode="auto">
          <a:xfrm>
            <a:off x="1219200" y="6096000"/>
            <a:ext cx="3810000" cy="427038"/>
          </a:xfrm>
          <a:prstGeom prst="rect">
            <a:avLst/>
          </a:prstGeom>
          <a:noFill/>
          <a:ln w="9525">
            <a:noFill/>
            <a:miter lim="800000"/>
            <a:headEnd/>
            <a:tailEnd/>
          </a:ln>
        </p:spPr>
        <p:txBody>
          <a:bodyPr>
            <a:spAutoFit/>
          </a:bodyPr>
          <a:lstStyle/>
          <a:p>
            <a:pPr>
              <a:spcBef>
                <a:spcPct val="50000"/>
              </a:spcBef>
            </a:pPr>
            <a:r>
              <a:rPr lang="en-US"/>
              <a:t>The Great Ocean Conveyor</a:t>
            </a:r>
          </a:p>
        </p:txBody>
      </p:sp>
      <p:pic>
        <p:nvPicPr>
          <p:cNvPr id="27655" name="Picture 7" descr="conveyor"/>
          <p:cNvPicPr>
            <a:picLocks noChangeAspect="1" noChangeArrowheads="1"/>
          </p:cNvPicPr>
          <p:nvPr/>
        </p:nvPicPr>
        <p:blipFill>
          <a:blip r:embed="rId4" cstate="print"/>
          <a:srcRect/>
          <a:stretch>
            <a:fillRect/>
          </a:stretch>
        </p:blipFill>
        <p:spPr bwMode="auto">
          <a:xfrm>
            <a:off x="152400" y="3048000"/>
            <a:ext cx="5867400" cy="3049588"/>
          </a:xfrm>
          <a:prstGeom prst="rect">
            <a:avLst/>
          </a:prstGeom>
          <a:noFill/>
        </p:spPr>
      </p:pic>
      <p:sp>
        <p:nvSpPr>
          <p:cNvPr id="27656" name="Text Box 8"/>
          <p:cNvSpPr txBox="1">
            <a:spLocks noChangeArrowheads="1"/>
          </p:cNvSpPr>
          <p:nvPr/>
        </p:nvSpPr>
        <p:spPr bwMode="auto">
          <a:xfrm>
            <a:off x="6172200" y="4114800"/>
            <a:ext cx="2743200" cy="1766888"/>
          </a:xfrm>
          <a:prstGeom prst="rect">
            <a:avLst/>
          </a:prstGeom>
          <a:noFill/>
          <a:ln w="9525">
            <a:noFill/>
            <a:miter lim="800000"/>
            <a:headEnd/>
            <a:tailEnd/>
          </a:ln>
        </p:spPr>
        <p:txBody>
          <a:bodyPr>
            <a:spAutoFit/>
          </a:bodyPr>
          <a:lstStyle/>
          <a:p>
            <a:pPr>
              <a:spcBef>
                <a:spcPct val="50000"/>
              </a:spcBef>
            </a:pPr>
            <a:r>
              <a:rPr lang="en-US"/>
              <a:t>Sinking cool water, rising warm water and wind help to form global ocean current systems.</a:t>
            </a:r>
          </a:p>
        </p:txBody>
      </p:sp>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Arial" charset="0"/>
            <a:ea typeface="ＭＳ Ｐゴシック" pitchFamily="8"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Arial" charset="0"/>
            <a:ea typeface="ＭＳ Ｐゴシック" pitchFamily="8"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1554</TotalTime>
  <Words>6828</Words>
  <Application>Microsoft Office PowerPoint</Application>
  <PresentationFormat>On-screen Show (4:3)</PresentationFormat>
  <Paragraphs>323</Paragraphs>
  <Slides>29</Slides>
  <Notes>29</Notes>
  <HiddenSlides>0</HiddenSlides>
  <MMClips>0</MMClips>
  <ScaleCrop>false</ScaleCrop>
  <HeadingPairs>
    <vt:vector size="6" baseType="variant">
      <vt:variant>
        <vt:lpstr>Fonts Used</vt:lpstr>
      </vt:variant>
      <vt:variant>
        <vt:i4>60</vt:i4>
      </vt:variant>
      <vt:variant>
        <vt:lpstr>Theme</vt:lpstr>
      </vt:variant>
      <vt:variant>
        <vt:i4>1</vt:i4>
      </vt:variant>
      <vt:variant>
        <vt:lpstr>Slide Titles</vt:lpstr>
      </vt:variant>
      <vt:variant>
        <vt:i4>29</vt:i4>
      </vt:variant>
    </vt:vector>
  </HeadingPairs>
  <TitlesOfParts>
    <vt:vector size="90" baseType="lpstr">
      <vt:lpstr>Arial</vt:lpstr>
      <vt:lpstr>ＭＳ Ｐゴシック</vt:lpstr>
      <vt:lpstr>Helvetica</vt:lpstr>
      <vt:lpstr>Book Antiqua</vt:lpstr>
      <vt:lpstr>Tahoma</vt:lpstr>
      <vt:lpstr>Comic Sans MS</vt:lpstr>
      <vt:lpstr>Arial</vt:lpstr>
      <vt:lpstr>Arial</vt:lpstr>
      <vt:lpstr>Arial</vt:lpstr>
      <vt:lpstr>Arial</vt:lpstr>
      <vt:lpstr>Arial</vt:lpstr>
      <vt:lpstr>Times New Roman</vt:lpstr>
      <vt:lpstr>Verdana</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Arial</vt:lpstr>
      <vt:lpstr>Lucida Grande</vt:lpstr>
      <vt:lpstr>Arial</vt:lpstr>
      <vt:lpstr>Arial</vt:lpstr>
      <vt:lpstr>Arial</vt:lpstr>
      <vt:lpstr>Arial</vt:lpstr>
      <vt:lpstr>Arial</vt:lpstr>
      <vt:lpstr>Arial</vt:lpstr>
      <vt:lpstr>Blank Presentation</vt:lpstr>
      <vt:lpstr>Global Environmental Change</vt:lpstr>
      <vt:lpstr>What is Climate?</vt:lpstr>
      <vt:lpstr>What is Weather?</vt:lpstr>
      <vt:lpstr>What is Science?</vt:lpstr>
      <vt:lpstr>How do these combine?</vt:lpstr>
      <vt:lpstr>The Climate System</vt:lpstr>
      <vt:lpstr>Modern Climate Systems</vt:lpstr>
      <vt:lpstr>Modern Climate Systems</vt:lpstr>
      <vt:lpstr>Modern Climate Systems</vt:lpstr>
      <vt:lpstr>Modern Climate Systems</vt:lpstr>
      <vt:lpstr>What is the Greenhouse Effect?</vt:lpstr>
      <vt:lpstr>Past Climate Systems</vt:lpstr>
      <vt:lpstr>Past Climate Systems</vt:lpstr>
      <vt:lpstr>Past Climate Systems</vt:lpstr>
      <vt:lpstr>Past Climate Systems</vt:lpstr>
      <vt:lpstr>Past Climate Systems</vt:lpstr>
      <vt:lpstr>Practical Exercise</vt:lpstr>
      <vt:lpstr>Is the Climate Changing?</vt:lpstr>
      <vt:lpstr>What is Climate Change?</vt:lpstr>
      <vt:lpstr>What are the current climate trends?</vt:lpstr>
      <vt:lpstr>What are the current climate trends?</vt:lpstr>
      <vt:lpstr>Looking further into the past…</vt:lpstr>
      <vt:lpstr>Looking further into the past…</vt:lpstr>
      <vt:lpstr>Looking further into the past…</vt:lpstr>
      <vt:lpstr>Anthropogenic Influence</vt:lpstr>
      <vt:lpstr>Future predictions…</vt:lpstr>
      <vt:lpstr>What does it all mean?</vt:lpstr>
      <vt:lpstr>Questions to be answered…</vt:lpstr>
      <vt:lpstr>Slide 29</vt:lpstr>
    </vt:vector>
  </TitlesOfParts>
  <Company>University of Bristol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Powell</dc:creator>
  <cp:lastModifiedBy>lmk</cp:lastModifiedBy>
  <cp:revision>72</cp:revision>
  <dcterms:created xsi:type="dcterms:W3CDTF">2007-07-16T08:36:55Z</dcterms:created>
  <dcterms:modified xsi:type="dcterms:W3CDTF">2012-04-10T16:49:08Z</dcterms:modified>
</cp:coreProperties>
</file>